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6"/>
  </p:notesMasterIdLst>
  <p:sldIdLst>
    <p:sldId id="256" r:id="rId2"/>
    <p:sldId id="257" r:id="rId3"/>
    <p:sldId id="265" r:id="rId4"/>
    <p:sldId id="271" r:id="rId5"/>
    <p:sldId id="278" r:id="rId6"/>
    <p:sldId id="279" r:id="rId7"/>
    <p:sldId id="280" r:id="rId8"/>
    <p:sldId id="282" r:id="rId9"/>
    <p:sldId id="274" r:id="rId10"/>
    <p:sldId id="285" r:id="rId11"/>
    <p:sldId id="273" r:id="rId12"/>
    <p:sldId id="275" r:id="rId13"/>
    <p:sldId id="276" r:id="rId14"/>
    <p:sldId id="286" r:id="rId15"/>
    <p:sldId id="324" r:id="rId16"/>
    <p:sldId id="325" r:id="rId17"/>
    <p:sldId id="326" r:id="rId18"/>
    <p:sldId id="281" r:id="rId19"/>
    <p:sldId id="327" r:id="rId20"/>
    <p:sldId id="328" r:id="rId21"/>
    <p:sldId id="283" r:id="rId22"/>
    <p:sldId id="291" r:id="rId23"/>
    <p:sldId id="292" r:id="rId24"/>
    <p:sldId id="29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1478" y="5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60CA72-DBBE-4143-8A06-82A8912FAF12}" type="datetimeFigureOut">
              <a:rPr lang="en-US" smtClean="0"/>
              <a:t>2/23/2021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0BAA25-D2E9-3548-81E3-CE4271808EC2}" type="slidenum">
              <a:rPr lang="en-US" smtClean="0"/>
              <a:t>‹#›</a:t>
            </a:fld>
            <a:endParaRPr lang="en-US"/>
          </a:p>
        </p:txBody>
      </p:sp>
    </p:spTree>
    <p:extLst>
      <p:ext uri="{BB962C8B-B14F-4D97-AF65-F5344CB8AC3E}">
        <p14:creationId xmlns:p14="http://schemas.microsoft.com/office/powerpoint/2010/main" val="225544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Level 2</a:t>
            </a:r>
            <a:br>
              <a:rPr lang="en-US" sz="1200"/>
            </a:br>
            <a:r>
              <a:rPr lang="en-US" sz="1200"/>
              <a:t>Grades 2-3</a:t>
            </a:r>
            <a:br>
              <a:rPr lang="en-US" sz="1200"/>
            </a:br>
            <a:r>
              <a:rPr lang="en-US" sz="1200"/>
              <a:t>National Association of Conservation Districts</a:t>
            </a:r>
            <a:br>
              <a:rPr lang="en-US"/>
            </a:br>
            <a:br>
              <a:rPr lang="en-US"/>
            </a:br>
            <a:r>
              <a:rPr lang="en-US" sz="1200"/>
              <a:t>http://www.nacdnet.org/education/we-all-need-trees</a:t>
            </a:r>
            <a:endParaRPr lang="en-US"/>
          </a:p>
        </p:txBody>
      </p:sp>
      <p:sp>
        <p:nvSpPr>
          <p:cNvPr id="4" name="Slide Number Placeholder 3"/>
          <p:cNvSpPr>
            <a:spLocks noGrp="1"/>
          </p:cNvSpPr>
          <p:nvPr>
            <p:ph type="sldNum" sz="quarter" idx="10"/>
          </p:nvPr>
        </p:nvSpPr>
        <p:spPr/>
        <p:txBody>
          <a:bodyPr/>
          <a:lstStyle/>
          <a:p>
            <a:fld id="{C90BAA25-D2E9-3548-81E3-CE4271808EC2}" type="slidenum">
              <a:rPr lang="en-US" smtClean="0"/>
              <a:t>1</a:t>
            </a:fld>
            <a:endParaRPr lang="en-US"/>
          </a:p>
        </p:txBody>
      </p:sp>
    </p:spTree>
    <p:extLst>
      <p:ext uri="{BB962C8B-B14F-4D97-AF65-F5344CB8AC3E}">
        <p14:creationId xmlns:p14="http://schemas.microsoft.com/office/powerpoint/2010/main" val="1430290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trees. Trees need us. It is important that each of us does our part to care for trees. There are many things we can do. </a:t>
            </a:r>
          </a:p>
          <a:p>
            <a:r>
              <a:rPr lang="en-US" dirty="0"/>
              <a:t>Control invasive plants on your property and report invasive plant infestations to your local land management agency.</a:t>
            </a:r>
          </a:p>
          <a:p>
            <a:r>
              <a:rPr lang="en-US" dirty="0"/>
              <a:t> Plant a native tree! </a:t>
            </a:r>
            <a:r>
              <a:rPr lang="en-US" sz="1200" dirty="0">
                <a:latin typeface="Dante" panose="02020502050200020203" pitchFamily="18" charset="0"/>
              </a:rPr>
              <a:t>Plant a native tree! If you don’t have yard space, then plant one in a large pot and place it on your deck or porch.</a:t>
            </a:r>
          </a:p>
          <a:p>
            <a:r>
              <a:rPr lang="en-US" sz="1200" dirty="0">
                <a:latin typeface="Dante" panose="02020502050200020203" pitchFamily="18" charset="0"/>
              </a:rPr>
              <a:t>Visit a forest and be sure to stay on marked trails. If you picnic or camp in a forest always be very careful with grills and campfires.</a:t>
            </a:r>
          </a:p>
          <a:p>
            <a:r>
              <a:rPr lang="en-US" sz="1200" dirty="0">
                <a:latin typeface="Dante" panose="02020502050200020203" pitchFamily="18" charset="0"/>
              </a:rPr>
              <a:t>What are some other ideas?</a:t>
            </a:r>
          </a:p>
          <a:p>
            <a:endParaRPr lang="en-US" dirty="0"/>
          </a:p>
        </p:txBody>
      </p:sp>
      <p:sp>
        <p:nvSpPr>
          <p:cNvPr id="4" name="Slide Number Placeholder 3"/>
          <p:cNvSpPr>
            <a:spLocks noGrp="1"/>
          </p:cNvSpPr>
          <p:nvPr>
            <p:ph type="sldNum" sz="quarter" idx="10"/>
          </p:nvPr>
        </p:nvSpPr>
        <p:spPr/>
        <p:txBody>
          <a:bodyPr/>
          <a:lstStyle/>
          <a:p>
            <a:fld id="{3377AAFA-C3B9-6344-BD23-FD9554673C11}" type="slidenum">
              <a:rPr lang="en-US" smtClean="0"/>
              <a:t>10</a:t>
            </a:fld>
            <a:endParaRPr lang="en-US" dirty="0"/>
          </a:p>
        </p:txBody>
      </p:sp>
    </p:spTree>
    <p:extLst>
      <p:ext uri="{BB962C8B-B14F-4D97-AF65-F5344CB8AC3E}">
        <p14:creationId xmlns:p14="http://schemas.microsoft.com/office/powerpoint/2010/main" val="751756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Your local conservation district is eager to help you care for your soil. Contact them for information.</a:t>
            </a:r>
          </a:p>
          <a:p>
            <a:r>
              <a:rPr lang="en-US" sz="1200" kern="1200" dirty="0">
                <a:solidFill>
                  <a:schemeClr val="tx1"/>
                </a:solidFill>
                <a:effectLst/>
                <a:latin typeface="+mn-lt"/>
                <a:ea typeface="+mn-ea"/>
                <a:cs typeface="+mn-cs"/>
              </a:rPr>
              <a:t>National  Association of Conservation Districts (NACD) http://www.nacdnet.org/general-resources/conservation-district-directory/</a:t>
            </a:r>
          </a:p>
          <a:p>
            <a:r>
              <a:rPr lang="en-US" sz="1200" kern="1200" dirty="0">
                <a:solidFill>
                  <a:schemeClr val="tx1"/>
                </a:solidFill>
                <a:effectLst/>
                <a:latin typeface="+mn-lt"/>
                <a:ea typeface="+mn-ea"/>
                <a:cs typeface="+mn-cs"/>
              </a:rPr>
              <a:t>Download the PowerPoint to your computer and add your contact information and  some additional slides of projects in your community.</a:t>
            </a:r>
          </a:p>
        </p:txBody>
      </p:sp>
      <p:sp>
        <p:nvSpPr>
          <p:cNvPr id="4" name="Slide Number Placeholder 3"/>
          <p:cNvSpPr>
            <a:spLocks noGrp="1"/>
          </p:cNvSpPr>
          <p:nvPr>
            <p:ph type="sldNum" sz="quarter" idx="10"/>
          </p:nvPr>
        </p:nvSpPr>
        <p:spPr/>
        <p:txBody>
          <a:bodyPr/>
          <a:lstStyle/>
          <a:p>
            <a:fld id="{CE27ABDC-1A8F-4430-8224-9643502A713B}" type="slidenum">
              <a:rPr lang="en-US" smtClean="0"/>
              <a:pPr/>
              <a:t>11</a:t>
            </a:fld>
            <a:endParaRPr lang="en-US"/>
          </a:p>
        </p:txBody>
      </p:sp>
      <p:sp>
        <p:nvSpPr>
          <p:cNvPr id="5" name="Footer Placeholder 4"/>
          <p:cNvSpPr>
            <a:spLocks noGrp="1"/>
          </p:cNvSpPr>
          <p:nvPr>
            <p:ph type="ftr" sz="quarter" idx="11"/>
          </p:nvPr>
        </p:nvSpPr>
        <p:spPr/>
        <p:txBody>
          <a:bodyPr/>
          <a:lstStyle/>
          <a:p>
            <a:r>
              <a:rPr lang="en-US"/>
              <a:t>National Association of Conservation Districts (NACD) (c)NACD  nacdnet.org  stewardship@nacdnet.org</a:t>
            </a:r>
          </a:p>
        </p:txBody>
      </p:sp>
      <p:sp>
        <p:nvSpPr>
          <p:cNvPr id="6" name="Header Placeholder 5"/>
          <p:cNvSpPr>
            <a:spLocks noGrp="1"/>
          </p:cNvSpPr>
          <p:nvPr>
            <p:ph type="hdr" sz="quarter" idx="12"/>
          </p:nvPr>
        </p:nvSpPr>
        <p:spPr/>
        <p:txBody>
          <a:bodyPr/>
          <a:lstStyle/>
          <a:p>
            <a:r>
              <a:rPr lang="en-US"/>
              <a:t>Level 1 - Grade K-1 DIG DEEPER - Mysteries in the soil -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err="1"/>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A3E00CA2-4AA8-C24C-85B0-503CDFBBCC03}" type="slidenum">
              <a:rPr lang="en-US"/>
              <a:pPr>
                <a:defRPr/>
              </a:pPr>
              <a:t>12</a:t>
            </a:fld>
            <a:endParaRPr lang="en-US"/>
          </a:p>
        </p:txBody>
      </p:sp>
      <p:sp>
        <p:nvSpPr>
          <p:cNvPr id="38914"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38915" name="Rectangle 3"/>
          <p:cNvSpPr>
            <a:spLocks noGrp="1" noChangeArrowheads="1"/>
          </p:cNvSpPr>
          <p:nvPr>
            <p:ph type="body" idx="1"/>
          </p:nvPr>
        </p:nvSpPr>
        <p:spPr/>
        <p:txBody>
          <a:bodyPr/>
          <a:lstStyle/>
          <a:p>
            <a:pPr eaLnBrk="1" hangingPunct="1">
              <a:defRPr/>
            </a:pPr>
            <a:r>
              <a:rPr lang="en-US" b="1" dirty="0"/>
              <a:t>2021 Categories</a:t>
            </a:r>
          </a:p>
          <a:p>
            <a:pPr eaLnBrk="1" hangingPunct="1">
              <a:defRPr/>
            </a:pPr>
            <a:r>
              <a:rPr lang="en-US" dirty="0"/>
              <a:t>Grades K-1 </a:t>
            </a:r>
          </a:p>
          <a:p>
            <a:pPr eaLnBrk="1" hangingPunct="1">
              <a:defRPr/>
            </a:pPr>
            <a:r>
              <a:rPr lang="en-US" dirty="0"/>
              <a:t>Grades 2-3 </a:t>
            </a:r>
          </a:p>
          <a:p>
            <a:pPr eaLnBrk="1" hangingPunct="1">
              <a:defRPr/>
            </a:pPr>
            <a:r>
              <a:rPr lang="en-US" dirty="0"/>
              <a:t>Grades 4-6 </a:t>
            </a:r>
          </a:p>
          <a:p>
            <a:pPr eaLnBrk="1" hangingPunct="1">
              <a:defRPr/>
            </a:pPr>
            <a:r>
              <a:rPr lang="en-US" dirty="0"/>
              <a:t>Grades 7-9 </a:t>
            </a:r>
          </a:p>
          <a:p>
            <a:pPr eaLnBrk="1" hangingPunct="1">
              <a:defRPr/>
            </a:pPr>
            <a:r>
              <a:rPr lang="en-US" dirty="0"/>
              <a:t>Grades 10-12 </a:t>
            </a:r>
          </a:p>
          <a:p>
            <a:pPr eaLnBrk="1" hangingPunct="1">
              <a:defRPr/>
            </a:pPr>
            <a:r>
              <a:rPr lang="en-US" dirty="0"/>
              <a:t>Some local and state contests have additional categories</a:t>
            </a:r>
          </a:p>
          <a:p>
            <a:pPr eaLnBrk="1" hangingPunct="1">
              <a:defRPr/>
            </a:pPr>
            <a:r>
              <a:rPr lang="en-US" i="1" dirty="0"/>
              <a:t> Please note, only posters that go through state contests are eligible for the national contest. Do not send posters directly to the national contest.</a:t>
            </a:r>
            <a:br>
              <a:rPr lang="en-US" b="1" dirty="0"/>
            </a:br>
            <a:endParaRPr lang="en-US" b="1" dirty="0"/>
          </a:p>
          <a:p>
            <a:pPr algn="l">
              <a:defRPr/>
            </a:pPr>
            <a:endParaRPr lang="en-US" sz="1200" dirty="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ECE925B4-416A-B546-8BAC-987DF3E4D539}" type="slidenum">
              <a:rPr lang="en-US"/>
              <a:pPr>
                <a:defRPr/>
              </a:pPr>
              <a:t>13</a:t>
            </a:fld>
            <a:endParaRPr lang="en-US"/>
          </a:p>
        </p:txBody>
      </p:sp>
      <p:sp>
        <p:nvSpPr>
          <p:cNvPr id="97282"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97283" name="Rectangle 3"/>
          <p:cNvSpPr>
            <a:spLocks noGrp="1" noChangeArrowheads="1"/>
          </p:cNvSpPr>
          <p:nvPr>
            <p:ph type="body" idx="1"/>
          </p:nvPr>
        </p:nvSpPr>
        <p:spPr/>
        <p:txBody>
          <a:bodyPr/>
          <a:lstStyle/>
          <a:p>
            <a:pPr eaLnBrk="1" hangingPunct="1">
              <a:defRPr/>
            </a:pPr>
            <a:endParaRPr lang="en-US" b="1"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02625059-5EE8-4945-AAB0-1C2967277F87}" type="slidenum">
              <a:rPr lang="en-US"/>
              <a:pPr>
                <a:defRPr/>
              </a:pPr>
              <a:t>14</a:t>
            </a:fld>
            <a:endParaRPr lang="en-US"/>
          </a:p>
        </p:txBody>
      </p:sp>
      <p:sp>
        <p:nvSpPr>
          <p:cNvPr id="43010"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4301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02625059-5EE8-4945-AAB0-1C2967277F87}" type="slidenum">
              <a:rPr lang="en-US"/>
              <a:pPr>
                <a:defRPr/>
              </a:pPr>
              <a:t>15</a:t>
            </a:fld>
            <a:endParaRPr lang="en-US"/>
          </a:p>
        </p:txBody>
      </p:sp>
      <p:sp>
        <p:nvSpPr>
          <p:cNvPr id="43010"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4301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2305681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44844AC3-080E-DA4C-84E4-9F72A8C5E9B7}" type="slidenum">
              <a:rPr lang="en-US"/>
              <a:pPr>
                <a:defRPr/>
              </a:pPr>
              <a:t>16</a:t>
            </a:fld>
            <a:endParaRPr lang="en-US"/>
          </a:p>
        </p:txBody>
      </p:sp>
      <p:sp>
        <p:nvSpPr>
          <p:cNvPr id="45058"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45059" name="Rectangle 3"/>
          <p:cNvSpPr>
            <a:spLocks noGrp="1" noChangeArrowheads="1"/>
          </p:cNvSpPr>
          <p:nvPr>
            <p:ph type="body" idx="1"/>
          </p:nvPr>
        </p:nvSpPr>
        <p:spPr/>
        <p:txBody>
          <a:bodyPr/>
          <a:lstStyle/>
          <a:p>
            <a:pPr eaLnBrk="1" hangingPunct="1">
              <a:defRPr/>
            </a:pPr>
            <a:r>
              <a:rPr lang="en-US" dirty="0"/>
              <a:t>What makes a good</a:t>
            </a:r>
            <a:r>
              <a:rPr lang="en-US" baseline="0" dirty="0"/>
              <a:t> poster?</a:t>
            </a:r>
          </a:p>
          <a:p>
            <a:pPr eaLnBrk="1" hangingPunct="1">
              <a:defRPr/>
            </a:pPr>
            <a:r>
              <a:rPr lang="en-US" dirty="0"/>
              <a:t>Attracts attention</a:t>
            </a:r>
          </a:p>
          <a:p>
            <a:pPr eaLnBrk="1" hangingPunct="1">
              <a:defRPr/>
            </a:pPr>
            <a:r>
              <a:rPr lang="en-US" dirty="0"/>
              <a:t>Is simple and clear</a:t>
            </a:r>
          </a:p>
          <a:p>
            <a:pPr eaLnBrk="1" hangingPunct="1">
              <a:defRPr/>
            </a:pPr>
            <a:r>
              <a:rPr lang="en-US" dirty="0"/>
              <a:t>Uses colors and white space to get and hold attention</a:t>
            </a:r>
          </a:p>
          <a:p>
            <a:pPr eaLnBrk="1" hangingPunct="1">
              <a:defRPr/>
            </a:pPr>
            <a:r>
              <a:rPr lang="en-US" dirty="0"/>
              <a:t>Letters are large enough to be easily read</a:t>
            </a:r>
          </a:p>
          <a:p>
            <a:pPr eaLnBrk="1" hangingPunct="1">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Local Heroes Your Hardworking Pollinators</a:t>
            </a:r>
          </a:p>
        </p:txBody>
      </p:sp>
      <p:sp>
        <p:nvSpPr>
          <p:cNvPr id="6" name="Rectangle 6"/>
          <p:cNvSpPr>
            <a:spLocks noGrp="1" noChangeArrowheads="1"/>
          </p:cNvSpPr>
          <p:nvPr>
            <p:ph type="ftr" sz="quarter" idx="4"/>
          </p:nvPr>
        </p:nvSpPr>
        <p:spPr>
          <a:xfrm>
            <a:off x="0" y="8456613"/>
            <a:ext cx="5516440" cy="457200"/>
          </a:xfrm>
        </p:spPr>
        <p:txBody>
          <a:bodyPr/>
          <a:lstStyle/>
          <a:p>
            <a:pPr>
              <a:defRPr/>
            </a:pPr>
            <a:r>
              <a:rPr lang="en-US" dirty="0"/>
              <a:t>S. Schultz stewardship@nacdnet.org  www.nacdnet.org July 2014</a:t>
            </a:r>
          </a:p>
          <a:p>
            <a:pPr>
              <a:defRPr/>
            </a:pPr>
            <a:r>
              <a:rPr lang="en-US" dirty="0"/>
              <a:t>http://www.nacdnet.org/education/resources/local-heroes</a:t>
            </a:r>
          </a:p>
        </p:txBody>
      </p:sp>
      <p:sp>
        <p:nvSpPr>
          <p:cNvPr id="7" name="Rectangle 7"/>
          <p:cNvSpPr>
            <a:spLocks noGrp="1" noChangeArrowheads="1"/>
          </p:cNvSpPr>
          <p:nvPr>
            <p:ph type="sldNum" sz="quarter" idx="5"/>
          </p:nvPr>
        </p:nvSpPr>
        <p:spPr/>
        <p:txBody>
          <a:bodyPr/>
          <a:lstStyle/>
          <a:p>
            <a:pPr>
              <a:defRPr/>
            </a:pPr>
            <a:fld id="{3412F288-3191-9441-854F-627F37F77B4F}" type="slidenum">
              <a:rPr lang="en-US"/>
              <a:pPr>
                <a:defRPr/>
              </a:pPr>
              <a:t>17</a:t>
            </a:fld>
            <a:endParaRPr lang="en-US" dirty="0"/>
          </a:p>
        </p:txBody>
      </p:sp>
      <p:sp>
        <p:nvSpPr>
          <p:cNvPr id="47106"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47107" name="Rectangle 3"/>
          <p:cNvSpPr>
            <a:spLocks noGrp="1" noChangeArrowheads="1"/>
          </p:cNvSpPr>
          <p:nvPr>
            <p:ph type="body" idx="1"/>
          </p:nvPr>
        </p:nvSpPr>
        <p:spPr/>
        <p:txBody>
          <a:bodyPr/>
          <a:lstStyle/>
          <a:p>
            <a:pPr eaLnBrk="1" hangingPunct="1">
              <a:defRPr/>
            </a:pPr>
            <a:r>
              <a:rPr lang="en-US" dirty="0"/>
              <a:t>Research the topic of the theme</a:t>
            </a:r>
          </a:p>
          <a:p>
            <a:pPr eaLnBrk="1" hangingPunct="1">
              <a:defRPr/>
            </a:pPr>
            <a:r>
              <a:rPr lang="en-US" dirty="0"/>
              <a:t>Brainstorm ideas and make a list</a:t>
            </a:r>
          </a:p>
          <a:p>
            <a:pPr eaLnBrk="1" hangingPunct="1">
              <a:defRPr/>
            </a:pPr>
            <a:r>
              <a:rPr lang="en-US" dirty="0"/>
              <a:t>Think of the theme and use the theme as your title</a:t>
            </a:r>
          </a:p>
          <a:p>
            <a:pPr eaLnBrk="1" hangingPunct="1">
              <a:defRP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C5CE567A-A0F6-5A40-89D7-23D5E5893E2D}" type="slidenum">
              <a:rPr lang="en-US"/>
              <a:pPr>
                <a:defRPr/>
              </a:pPr>
              <a:t>18</a:t>
            </a:fld>
            <a:endParaRPr lang="en-US"/>
          </a:p>
        </p:txBody>
      </p:sp>
      <p:sp>
        <p:nvSpPr>
          <p:cNvPr id="49154"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49155"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C5CE567A-A0F6-5A40-89D7-23D5E5893E2D}" type="slidenum">
              <a:rPr lang="en-US"/>
              <a:pPr>
                <a:defRPr/>
              </a:pPr>
              <a:t>19</a:t>
            </a:fld>
            <a:endParaRPr lang="en-US"/>
          </a:p>
        </p:txBody>
      </p:sp>
      <p:sp>
        <p:nvSpPr>
          <p:cNvPr id="49154"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49155"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3962357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use trees every day in more ways than you think! In fact, without trees and other green plants we wouldn't be alive!</a:t>
            </a:r>
          </a:p>
          <a:p>
            <a:endParaRPr lang="en-US" dirty="0"/>
          </a:p>
        </p:txBody>
      </p:sp>
      <p:sp>
        <p:nvSpPr>
          <p:cNvPr id="4" name="Slide Number Placeholder 3"/>
          <p:cNvSpPr>
            <a:spLocks noGrp="1"/>
          </p:cNvSpPr>
          <p:nvPr>
            <p:ph type="sldNum" sz="quarter" idx="10"/>
          </p:nvPr>
        </p:nvSpPr>
        <p:spPr/>
        <p:txBody>
          <a:bodyPr/>
          <a:lstStyle/>
          <a:p>
            <a:fld id="{C90BAA25-D2E9-3548-81E3-CE4271808EC2}" type="slidenum">
              <a:rPr lang="en-US" smtClean="0"/>
              <a:t>2</a:t>
            </a:fld>
            <a:endParaRPr lang="en-US"/>
          </a:p>
        </p:txBody>
      </p:sp>
    </p:spTree>
    <p:extLst>
      <p:ext uri="{BB962C8B-B14F-4D97-AF65-F5344CB8AC3E}">
        <p14:creationId xmlns:p14="http://schemas.microsoft.com/office/powerpoint/2010/main" val="42130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96487047-FB1B-CC4E-B846-E28E25478E8B}" type="slidenum">
              <a:rPr lang="en-US"/>
              <a:pPr>
                <a:defRPr/>
              </a:pPr>
              <a:t>20</a:t>
            </a:fld>
            <a:endParaRPr lang="en-US"/>
          </a:p>
        </p:txBody>
      </p:sp>
      <p:sp>
        <p:nvSpPr>
          <p:cNvPr id="51202"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5120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99A9DADB-2B71-624B-9E41-C084BA04F850}" type="slidenum">
              <a:rPr lang="en-US"/>
              <a:pPr>
                <a:defRPr/>
              </a:pPr>
              <a:t>21</a:t>
            </a:fld>
            <a:endParaRPr lang="en-US"/>
          </a:p>
        </p:txBody>
      </p:sp>
      <p:sp>
        <p:nvSpPr>
          <p:cNvPr id="53250"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5325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C5A80790-21BF-DA44-BAB1-C0DC69133EBE}" type="slidenum">
              <a:rPr lang="en-US"/>
              <a:pPr>
                <a:defRPr/>
              </a:pPr>
              <a:t>22</a:t>
            </a:fld>
            <a:endParaRPr lang="en-US"/>
          </a:p>
        </p:txBody>
      </p:sp>
      <p:sp>
        <p:nvSpPr>
          <p:cNvPr id="65538"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65539" name="Rectangle 3"/>
          <p:cNvSpPr>
            <a:spLocks noGrp="1" noChangeArrowheads="1"/>
          </p:cNvSpPr>
          <p:nvPr>
            <p:ph type="body" idx="1"/>
          </p:nvPr>
        </p:nvSpPr>
        <p:spPr/>
        <p:txBody>
          <a:bodyPr/>
          <a:lstStyle/>
          <a:p>
            <a:pPr eaLnBrk="1" hangingPunct="1">
              <a:defRPr/>
            </a:pPr>
            <a:r>
              <a:rPr lang="en-US" dirty="0"/>
              <a:t>Local info – contest dates – contact info</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6E5477CC-6DAE-824C-8F15-087F2394AC5E}" type="slidenum">
              <a:rPr lang="en-US"/>
              <a:pPr>
                <a:defRPr/>
              </a:pPr>
              <a:t>23</a:t>
            </a:fld>
            <a:endParaRPr lang="en-US"/>
          </a:p>
        </p:txBody>
      </p:sp>
      <p:sp>
        <p:nvSpPr>
          <p:cNvPr id="71682"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71683" name="Rectangle 3"/>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err="1"/>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C4041F68-EBB7-1E48-B377-A50CBF7F33CD}" type="slidenum">
              <a:rPr lang="en-US"/>
              <a:pPr>
                <a:defRPr/>
              </a:pPr>
              <a:t>24</a:t>
            </a:fld>
            <a:endParaRPr lang="en-US"/>
          </a:p>
        </p:txBody>
      </p:sp>
      <p:sp>
        <p:nvSpPr>
          <p:cNvPr id="73730"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73731" name="Rectangle 3"/>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crown of a tree has a very important job! The crown of a tree is made up of the leaves, twigs and branches</a:t>
            </a:r>
          </a:p>
          <a:p>
            <a:r>
              <a:rPr lang="en-US" sz="1200" kern="1200" dirty="0">
                <a:solidFill>
                  <a:schemeClr val="tx1"/>
                </a:solidFill>
                <a:effectLst/>
                <a:latin typeface="+mn-lt"/>
                <a:ea typeface="+mn-ea"/>
                <a:cs typeface="+mn-cs"/>
              </a:rPr>
              <a:t>that form the top of the tree.  Remember, the leaves in the crown collect energy from the sun and use it to make air for us to breathe! Every tree needs a trunk!</a:t>
            </a:r>
          </a:p>
          <a:p>
            <a:r>
              <a:rPr lang="en-US" sz="1200" kern="1200" dirty="0">
                <a:solidFill>
                  <a:schemeClr val="tx1"/>
                </a:solidFill>
                <a:effectLst/>
                <a:latin typeface="+mn-lt"/>
                <a:ea typeface="+mn-ea"/>
                <a:cs typeface="+mn-cs"/>
              </a:rPr>
              <a:t>The trunk of the tree is the part that is above the soil and is covered with bark. It gives the tree support to help keep it from falling down and holds up the crown.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0BAA25-D2E9-3548-81E3-CE4271808EC2}" type="slidenum">
              <a:rPr lang="en-US" smtClean="0"/>
              <a:t>3</a:t>
            </a:fld>
            <a:endParaRPr lang="en-US"/>
          </a:p>
        </p:txBody>
      </p:sp>
    </p:spTree>
    <p:extLst>
      <p:ext uri="{BB962C8B-B14F-4D97-AF65-F5344CB8AC3E}">
        <p14:creationId xmlns:p14="http://schemas.microsoft.com/office/powerpoint/2010/main" val="2777536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Forests are found all over planet Earth. One of the ways forests are classified is by the types of trees most commonly found in them. There are two basic types of trees to look for - deciduous and coniferous. Deciduous trees are also referred to as hardwoods. These trees have broad, flat leaves that fall off in the fall season and their seeds are produced in clusters or in fruits. Deciduous trees include: oak, maple, hickory and apple trees. Coniferous trees are also referred to as softwoods. Conifers have needle-shaped leaves that stay green year-round and their seeds are produced in cones.  Some examples of coniferous trees are: pine, spruce and fir trees.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Whether leaves are needle-like or flat, they are complex "power houses" that we depend upon for the oxygen we need to survive!  There is much more to a leaf than meets the eye! Just as we have skin, a leaf has a protective film covering it called a cuticle.  Beneath the cuticle is an outer layer of cells called the epidermis that protects the leaf from water loss which is very important during times of drought or high temperatures.</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C7E69F5-C683-F94A-B341-9FFA38652159}" type="slidenum">
              <a:rPr lang="en-US" smtClean="0"/>
              <a:t>4</a:t>
            </a:fld>
            <a:endParaRPr lang="en-US" dirty="0"/>
          </a:p>
        </p:txBody>
      </p:sp>
    </p:spTree>
    <p:extLst>
      <p:ext uri="{BB962C8B-B14F-4D97-AF65-F5344CB8AC3E}">
        <p14:creationId xmlns:p14="http://schemas.microsoft.com/office/powerpoint/2010/main" val="3328013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Forests are alive and working 24 hours a day and 7 days a week. You should be very happy that they never stop working because you need something 24 hours a day and 7 days a week that they provide for you - the OXYGEN in the air that you breathe!  </a:t>
            </a:r>
          </a:p>
          <a:p>
            <a:endParaRPr lang="en-US" dirty="0"/>
          </a:p>
        </p:txBody>
      </p:sp>
      <p:sp>
        <p:nvSpPr>
          <p:cNvPr id="4" name="Slide Number Placeholder 3"/>
          <p:cNvSpPr>
            <a:spLocks noGrp="1"/>
          </p:cNvSpPr>
          <p:nvPr>
            <p:ph type="sldNum" sz="quarter" idx="10"/>
          </p:nvPr>
        </p:nvSpPr>
        <p:spPr/>
        <p:txBody>
          <a:bodyPr/>
          <a:lstStyle/>
          <a:p>
            <a:fld id="{FC7E69F5-C683-F94A-B341-9FFA38652159}" type="slidenum">
              <a:rPr lang="en-US" smtClean="0"/>
              <a:t>5</a:t>
            </a:fld>
            <a:endParaRPr lang="en-US" dirty="0"/>
          </a:p>
        </p:txBody>
      </p:sp>
    </p:spTree>
    <p:extLst>
      <p:ext uri="{BB962C8B-B14F-4D97-AF65-F5344CB8AC3E}">
        <p14:creationId xmlns:p14="http://schemas.microsoft.com/office/powerpoint/2010/main" val="1203171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large tree can make enough oxygen in one day for 2 people. How many breaths do you think you take each day? You breathe in oxygen and breathe out carbon dioxide with every breath.  Trees use the carbon dioxide you breathe out and make most of the oxygen you breathe in every day. Your brain and the rest of your body can’t get along without it!</a:t>
            </a:r>
          </a:p>
          <a:p>
            <a:r>
              <a:rPr lang="en-US" sz="1200" kern="1200" dirty="0">
                <a:solidFill>
                  <a:schemeClr val="tx1"/>
                </a:solidFill>
                <a:effectLst/>
                <a:latin typeface="+mn-lt"/>
                <a:ea typeface="+mn-ea"/>
                <a:cs typeface="+mn-cs"/>
              </a:rPr>
              <a:t>We aren’t the only ones that need the oxygen from trees, animals need it to breathe too. Animals need trees for lots of reasons. Arboreal animals are animals that spend most of their time in trees. A few of these animals are mammals like; squirrels, bats and monkeys. Some are amphibians like frogs or snakes. A lot of birds live in trees.  </a:t>
            </a:r>
          </a:p>
          <a:p>
            <a:endParaRPr lang="en-US" dirty="0"/>
          </a:p>
        </p:txBody>
      </p:sp>
      <p:sp>
        <p:nvSpPr>
          <p:cNvPr id="4" name="Slide Number Placeholder 3"/>
          <p:cNvSpPr>
            <a:spLocks noGrp="1"/>
          </p:cNvSpPr>
          <p:nvPr>
            <p:ph type="sldNum" sz="quarter" idx="10"/>
          </p:nvPr>
        </p:nvSpPr>
        <p:spPr/>
        <p:txBody>
          <a:bodyPr/>
          <a:lstStyle/>
          <a:p>
            <a:fld id="{FC7E69F5-C683-F94A-B341-9FFA38652159}" type="slidenum">
              <a:rPr lang="en-US" smtClean="0"/>
              <a:t>6</a:t>
            </a:fld>
            <a:endParaRPr lang="en-US" dirty="0"/>
          </a:p>
        </p:txBody>
      </p:sp>
    </p:spTree>
    <p:extLst>
      <p:ext uri="{BB962C8B-B14F-4D97-AF65-F5344CB8AC3E}">
        <p14:creationId xmlns:p14="http://schemas.microsoft.com/office/powerpoint/2010/main" val="1115872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Sometimes animals and humans use trees in the same way!  Some examples are:</a:t>
            </a:r>
          </a:p>
          <a:p>
            <a:r>
              <a:rPr lang="en-US" sz="1200" kern="1200" dirty="0">
                <a:solidFill>
                  <a:schemeClr val="tx1"/>
                </a:solidFill>
                <a:effectLst/>
                <a:latin typeface="+mn-lt"/>
                <a:ea typeface="+mn-ea"/>
                <a:cs typeface="+mn-cs"/>
              </a:rPr>
              <a:t>For a home- we build our homes from trees and some animals use trees as their home.</a:t>
            </a:r>
          </a:p>
          <a:p>
            <a:r>
              <a:rPr lang="en-US" sz="1200" kern="1200" dirty="0">
                <a:solidFill>
                  <a:schemeClr val="tx1"/>
                </a:solidFill>
                <a:effectLst/>
                <a:latin typeface="+mn-lt"/>
                <a:ea typeface="+mn-ea"/>
                <a:cs typeface="+mn-cs"/>
              </a:rPr>
              <a:t>Food source- both humans and animals eat nuts and fruits that grow on trees.</a:t>
            </a:r>
          </a:p>
          <a:p>
            <a:r>
              <a:rPr lang="en-US" sz="1200" kern="1200" dirty="0">
                <a:solidFill>
                  <a:schemeClr val="tx1"/>
                </a:solidFill>
                <a:effectLst/>
                <a:latin typeface="+mn-lt"/>
                <a:ea typeface="+mn-ea"/>
                <a:cs typeface="+mn-cs"/>
              </a:rPr>
              <a:t>Keeping cool- both animals and humans use the shade from trees to keep cool.</a:t>
            </a:r>
          </a:p>
          <a:p>
            <a:r>
              <a:rPr lang="en-US" sz="1200" kern="1200" dirty="0">
                <a:solidFill>
                  <a:schemeClr val="tx1"/>
                </a:solidFill>
                <a:effectLst/>
                <a:latin typeface="+mn-lt"/>
                <a:ea typeface="+mn-ea"/>
                <a:cs typeface="+mn-cs"/>
              </a:rPr>
              <a:t>What other ways can you think of?</a:t>
            </a:r>
          </a:p>
        </p:txBody>
      </p:sp>
      <p:sp>
        <p:nvSpPr>
          <p:cNvPr id="4" name="Slide Number Placeholder 3"/>
          <p:cNvSpPr>
            <a:spLocks noGrp="1"/>
          </p:cNvSpPr>
          <p:nvPr>
            <p:ph type="sldNum" sz="quarter" idx="10"/>
          </p:nvPr>
        </p:nvSpPr>
        <p:spPr/>
        <p:txBody>
          <a:bodyPr/>
          <a:lstStyle/>
          <a:p>
            <a:fld id="{FC7E69F5-C683-F94A-B341-9FFA38652159}" type="slidenum">
              <a:rPr lang="en-US" smtClean="0"/>
              <a:t>7</a:t>
            </a:fld>
            <a:endParaRPr lang="en-US" dirty="0"/>
          </a:p>
        </p:txBody>
      </p:sp>
    </p:spTree>
    <p:extLst>
      <p:ext uri="{BB962C8B-B14F-4D97-AF65-F5344CB8AC3E}">
        <p14:creationId xmlns:p14="http://schemas.microsoft.com/office/powerpoint/2010/main" val="3126340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Trees have seen it all! Many forests and trees living in the United States today have been alive for hundreds and even thousands of years. They have survived through good times and bad, droughts and floods, and have shared shade with some pretty famous people! Well over 5,000 years ago a seed germinated on a mountain in what is now Inyo County, California. The seed grew into the oldest LIVING organism on earth, a Bristlecone Pine tree!  </a:t>
            </a:r>
          </a:p>
          <a:p>
            <a:endParaRPr lang="en-US" dirty="0"/>
          </a:p>
        </p:txBody>
      </p:sp>
      <p:sp>
        <p:nvSpPr>
          <p:cNvPr id="4" name="Slide Number Placeholder 3"/>
          <p:cNvSpPr>
            <a:spLocks noGrp="1"/>
          </p:cNvSpPr>
          <p:nvPr>
            <p:ph type="sldNum" sz="quarter" idx="10"/>
          </p:nvPr>
        </p:nvSpPr>
        <p:spPr/>
        <p:txBody>
          <a:bodyPr/>
          <a:lstStyle/>
          <a:p>
            <a:fld id="{FC7E69F5-C683-F94A-B341-9FFA38652159}" type="slidenum">
              <a:rPr lang="en-US" smtClean="0"/>
              <a:t>8</a:t>
            </a:fld>
            <a:endParaRPr lang="en-US" dirty="0"/>
          </a:p>
        </p:txBody>
      </p:sp>
    </p:spTree>
    <p:extLst>
      <p:ext uri="{BB962C8B-B14F-4D97-AF65-F5344CB8AC3E}">
        <p14:creationId xmlns:p14="http://schemas.microsoft.com/office/powerpoint/2010/main" val="950468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Natural resources are created from nature. They are things that we use that cannot be made by people.  For example, we use the trees in a forest for wood to build our houses, make cardboard boxes, paper to write on and many other things.  </a:t>
            </a:r>
          </a:p>
          <a:p>
            <a:endParaRPr lang="en-US" dirty="0"/>
          </a:p>
        </p:txBody>
      </p:sp>
      <p:sp>
        <p:nvSpPr>
          <p:cNvPr id="4" name="Slide Number Placeholder 3"/>
          <p:cNvSpPr>
            <a:spLocks noGrp="1"/>
          </p:cNvSpPr>
          <p:nvPr>
            <p:ph type="sldNum" sz="quarter" idx="10"/>
          </p:nvPr>
        </p:nvSpPr>
        <p:spPr/>
        <p:txBody>
          <a:bodyPr/>
          <a:lstStyle/>
          <a:p>
            <a:fld id="{C90BAA25-D2E9-3548-81E3-CE4271808EC2}" type="slidenum">
              <a:rPr lang="en-US" smtClean="0"/>
              <a:t>9</a:t>
            </a:fld>
            <a:endParaRPr lang="en-US"/>
          </a:p>
        </p:txBody>
      </p:sp>
    </p:spTree>
    <p:extLst>
      <p:ext uri="{BB962C8B-B14F-4D97-AF65-F5344CB8AC3E}">
        <p14:creationId xmlns:p14="http://schemas.microsoft.com/office/powerpoint/2010/main" val="1406753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FB53FB-1C9B-384C-BCD3-75400F33C71A}"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41DC6-AEB7-834E-9D36-2AF8D8F34F3E}" type="slidenum">
              <a:rPr lang="en-US" smtClean="0"/>
              <a:t>‹#›</a:t>
            </a:fld>
            <a:endParaRPr lang="en-US"/>
          </a:p>
        </p:txBody>
      </p:sp>
    </p:spTree>
    <p:extLst>
      <p:ext uri="{BB962C8B-B14F-4D97-AF65-F5344CB8AC3E}">
        <p14:creationId xmlns:p14="http://schemas.microsoft.com/office/powerpoint/2010/main" val="4079649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FB53FB-1C9B-384C-BCD3-75400F33C71A}"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41DC6-AEB7-834E-9D36-2AF8D8F34F3E}" type="slidenum">
              <a:rPr lang="en-US" smtClean="0"/>
              <a:t>‹#›</a:t>
            </a:fld>
            <a:endParaRPr lang="en-US"/>
          </a:p>
        </p:txBody>
      </p:sp>
    </p:spTree>
    <p:extLst>
      <p:ext uri="{BB962C8B-B14F-4D97-AF65-F5344CB8AC3E}">
        <p14:creationId xmlns:p14="http://schemas.microsoft.com/office/powerpoint/2010/main" val="3169067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FB53FB-1C9B-384C-BCD3-75400F33C71A}"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41DC6-AEB7-834E-9D36-2AF8D8F34F3E}" type="slidenum">
              <a:rPr lang="en-US" smtClean="0"/>
              <a:t>‹#›</a:t>
            </a:fld>
            <a:endParaRPr lang="en-US"/>
          </a:p>
        </p:txBody>
      </p:sp>
    </p:spTree>
    <p:extLst>
      <p:ext uri="{BB962C8B-B14F-4D97-AF65-F5344CB8AC3E}">
        <p14:creationId xmlns:p14="http://schemas.microsoft.com/office/powerpoint/2010/main" val="4251056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FB53FB-1C9B-384C-BCD3-75400F33C71A}"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641DC6-AEB7-834E-9D36-2AF8D8F34F3E}" type="slidenum">
              <a:rPr lang="en-US" smtClean="0"/>
              <a:t>‹#›</a:t>
            </a:fld>
            <a:endParaRPr lang="en-US"/>
          </a:p>
        </p:txBody>
      </p:sp>
      <p:pic>
        <p:nvPicPr>
          <p:cNvPr id="7" name="Picture 6" descr="WeAllNeedTreesLogo_NACD_LR_RGB.jpg">
            <a:extLst>
              <a:ext uri="{FF2B5EF4-FFF2-40B4-BE49-F238E27FC236}">
                <a16:creationId xmlns:a16="http://schemas.microsoft.com/office/drawing/2014/main" id="{8BCBACF8-A038-43AD-B30E-B75FDFAB1E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6700" y="5898837"/>
            <a:ext cx="800100" cy="822638"/>
          </a:xfrm>
          <a:prstGeom prst="rect">
            <a:avLst/>
          </a:prstGeom>
        </p:spPr>
      </p:pic>
    </p:spTree>
    <p:extLst>
      <p:ext uri="{BB962C8B-B14F-4D97-AF65-F5344CB8AC3E}">
        <p14:creationId xmlns:p14="http://schemas.microsoft.com/office/powerpoint/2010/main" val="2856002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FB53FB-1C9B-384C-BCD3-75400F33C71A}"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41DC6-AEB7-834E-9D36-2AF8D8F34F3E}" type="slidenum">
              <a:rPr lang="en-US" smtClean="0"/>
              <a:t>‹#›</a:t>
            </a:fld>
            <a:endParaRPr lang="en-US"/>
          </a:p>
        </p:txBody>
      </p:sp>
    </p:spTree>
    <p:extLst>
      <p:ext uri="{BB962C8B-B14F-4D97-AF65-F5344CB8AC3E}">
        <p14:creationId xmlns:p14="http://schemas.microsoft.com/office/powerpoint/2010/main" val="218170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FB53FB-1C9B-384C-BCD3-75400F33C71A}"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41DC6-AEB7-834E-9D36-2AF8D8F34F3E}" type="slidenum">
              <a:rPr lang="en-US" smtClean="0"/>
              <a:t>‹#›</a:t>
            </a:fld>
            <a:endParaRPr lang="en-US"/>
          </a:p>
        </p:txBody>
      </p:sp>
    </p:spTree>
    <p:extLst>
      <p:ext uri="{BB962C8B-B14F-4D97-AF65-F5344CB8AC3E}">
        <p14:creationId xmlns:p14="http://schemas.microsoft.com/office/powerpoint/2010/main" val="546222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FB53FB-1C9B-384C-BCD3-75400F33C71A}" type="datetimeFigureOut">
              <a:rPr lang="en-US" smtClean="0"/>
              <a:t>2/23/2021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641DC6-AEB7-834E-9D36-2AF8D8F34F3E}" type="slidenum">
              <a:rPr lang="en-US" smtClean="0"/>
              <a:t>‹#›</a:t>
            </a:fld>
            <a:endParaRPr lang="en-US"/>
          </a:p>
        </p:txBody>
      </p:sp>
    </p:spTree>
    <p:extLst>
      <p:ext uri="{BB962C8B-B14F-4D97-AF65-F5344CB8AC3E}">
        <p14:creationId xmlns:p14="http://schemas.microsoft.com/office/powerpoint/2010/main" val="3788456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FB53FB-1C9B-384C-BCD3-75400F33C71A}" type="datetimeFigureOut">
              <a:rPr lang="en-US" smtClean="0"/>
              <a:t>2/23/2021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641DC6-AEB7-834E-9D36-2AF8D8F34F3E}" type="slidenum">
              <a:rPr lang="en-US" smtClean="0"/>
              <a:t>‹#›</a:t>
            </a:fld>
            <a:endParaRPr lang="en-US"/>
          </a:p>
        </p:txBody>
      </p:sp>
    </p:spTree>
    <p:extLst>
      <p:ext uri="{BB962C8B-B14F-4D97-AF65-F5344CB8AC3E}">
        <p14:creationId xmlns:p14="http://schemas.microsoft.com/office/powerpoint/2010/main" val="3715016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FB53FB-1C9B-384C-BCD3-75400F33C71A}" type="datetimeFigureOut">
              <a:rPr lang="en-US" smtClean="0"/>
              <a:t>2/23/2021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641DC6-AEB7-834E-9D36-2AF8D8F34F3E}" type="slidenum">
              <a:rPr lang="en-US" smtClean="0"/>
              <a:t>‹#›</a:t>
            </a:fld>
            <a:endParaRPr lang="en-US"/>
          </a:p>
        </p:txBody>
      </p:sp>
    </p:spTree>
    <p:extLst>
      <p:ext uri="{BB962C8B-B14F-4D97-AF65-F5344CB8AC3E}">
        <p14:creationId xmlns:p14="http://schemas.microsoft.com/office/powerpoint/2010/main" val="370116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FB53FB-1C9B-384C-BCD3-75400F33C71A}"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41DC6-AEB7-834E-9D36-2AF8D8F34F3E}" type="slidenum">
              <a:rPr lang="en-US" smtClean="0"/>
              <a:t>‹#›</a:t>
            </a:fld>
            <a:endParaRPr lang="en-US"/>
          </a:p>
        </p:txBody>
      </p:sp>
    </p:spTree>
    <p:extLst>
      <p:ext uri="{BB962C8B-B14F-4D97-AF65-F5344CB8AC3E}">
        <p14:creationId xmlns:p14="http://schemas.microsoft.com/office/powerpoint/2010/main" val="3933140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FB53FB-1C9B-384C-BCD3-75400F33C71A}"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41DC6-AEB7-834E-9D36-2AF8D8F34F3E}" type="slidenum">
              <a:rPr lang="en-US" smtClean="0"/>
              <a:t>‹#›</a:t>
            </a:fld>
            <a:endParaRPr lang="en-US"/>
          </a:p>
        </p:txBody>
      </p:sp>
    </p:spTree>
    <p:extLst>
      <p:ext uri="{BB962C8B-B14F-4D97-AF65-F5344CB8AC3E}">
        <p14:creationId xmlns:p14="http://schemas.microsoft.com/office/powerpoint/2010/main" val="3775660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41DC6-AEB7-834E-9D36-2AF8D8F34F3E}" type="slidenum">
              <a:rPr lang="en-US" smtClean="0"/>
              <a:t>‹#›</a:t>
            </a:fld>
            <a:endParaRPr lang="en-US"/>
          </a:p>
        </p:txBody>
      </p:sp>
    </p:spTree>
    <p:extLst>
      <p:ext uri="{BB962C8B-B14F-4D97-AF65-F5344CB8AC3E}">
        <p14:creationId xmlns:p14="http://schemas.microsoft.com/office/powerpoint/2010/main" val="245574586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nacdnet.org/"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nacdnet.org/" TargetMode="External"/><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2.jpg"/><Relationship Id="rId4" Type="http://schemas.openxmlformats.org/officeDocument/2006/relationships/hyperlink" Target="http://www.nacdnet.org/general-resources/conservation-district-directory/" TargetMode="External"/><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www.nacdnet.org/" TargetMode="External"/><Relationship Id="rId4" Type="http://schemas.openxmlformats.org/officeDocument/2006/relationships/hyperlink" Target="http://www.nacdnet.org/general-resources/conservation-district-director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nacdnet.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www.nacdnet.org/" TargetMode="External"/><Relationship Id="rId4" Type="http://schemas.openxmlformats.org/officeDocument/2006/relationships/hyperlink" Target="https://www.nacdnet.org/wp-content/uploads/2020/02/2020-State-to-National-Poster-Contest-Form.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nacdnet.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nacdnet.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nacdnet.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nacdnet.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nacdnet.or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hyperlink" Target="http://www.nacdnet.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nacdnet.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nacdnet.org/" TargetMode="External"/><Relationship Id="rId5" Type="http://schemas.openxmlformats.org/officeDocument/2006/relationships/hyperlink" Target="https://www.nacdnet.org/general-resources/stewardship-and-education-materials/contests/" TargetMode="External"/><Relationship Id="rId4" Type="http://schemas.openxmlformats.org/officeDocument/2006/relationships/hyperlink" Target="https://www.nacdnet.org/conservation-education-hub/"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nacdnet.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nacdnet.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nacdnet.or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jpg"/><Relationship Id="rId7" Type="http://schemas.openxmlformats.org/officeDocument/2006/relationships/hyperlink" Target="http://www.nacdnet.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jpg"/><Relationship Id="rId7" Type="http://schemas.openxmlformats.org/officeDocument/2006/relationships/hyperlink" Target="http://www.nacdnet.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jpg"/><Relationship Id="rId7" Type="http://schemas.openxmlformats.org/officeDocument/2006/relationships/hyperlink" Target="http://www.nacdnet.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hyperlink" Target="http://www.nacdnet.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3.pn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hyperlink" Target="http://www.nacdnet.org/"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0.jpg"/><Relationship Id="rId7" Type="http://schemas.openxmlformats.org/officeDocument/2006/relationships/hyperlink" Target="http://www.nacdnet.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1.jpg"/><Relationship Id="rId7" Type="http://schemas.openxmlformats.org/officeDocument/2006/relationships/hyperlink" Target="http://www.nacdnet.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80" y="1600200"/>
            <a:ext cx="9004040" cy="1408923"/>
          </a:xfrm>
        </p:spPr>
        <p:txBody>
          <a:bodyPr>
            <a:normAutofit fontScale="90000"/>
          </a:bodyPr>
          <a:lstStyle/>
          <a:p>
            <a:r>
              <a:rPr lang="en-US" b="1" dirty="0">
                <a:latin typeface="Dante" panose="02020502050200020203" pitchFamily="18" charset="0"/>
              </a:rPr>
              <a:t>2021 Poster Contest </a:t>
            </a:r>
            <a:br>
              <a:rPr lang="en-US" b="1" dirty="0">
                <a:latin typeface="Dante" panose="02020502050200020203" pitchFamily="18" charset="0"/>
              </a:rPr>
            </a:br>
            <a:r>
              <a:rPr lang="en-US" b="1" dirty="0">
                <a:latin typeface="Dante" panose="02020502050200020203" pitchFamily="18" charset="0"/>
              </a:rPr>
              <a:t>Healthy Forests, Healthy Communities</a:t>
            </a:r>
            <a:endParaRPr lang="en-US" sz="3600" b="1" dirty="0">
              <a:latin typeface="Dante" panose="02020502050200020203" pitchFamily="18" charset="0"/>
            </a:endParaRPr>
          </a:p>
        </p:txBody>
      </p:sp>
      <p:sp>
        <p:nvSpPr>
          <p:cNvPr id="5" name="Rectangle 3">
            <a:extLst>
              <a:ext uri="{FF2B5EF4-FFF2-40B4-BE49-F238E27FC236}">
                <a16:creationId xmlns:a16="http://schemas.microsoft.com/office/drawing/2014/main" id="{1C0BF63E-B546-4D67-BD3C-F94401990B18}"/>
              </a:ext>
            </a:extLst>
          </p:cNvPr>
          <p:cNvSpPr>
            <a:spLocks noGrp="1" noChangeArrowheads="1"/>
          </p:cNvSpPr>
          <p:nvPr>
            <p:ph type="subTitle" idx="1"/>
          </p:nvPr>
        </p:nvSpPr>
        <p:spPr>
          <a:xfrm>
            <a:off x="1951964" y="3062210"/>
            <a:ext cx="5240071" cy="1408922"/>
          </a:xfrm>
        </p:spPr>
        <p:txBody>
          <a:bodyPr>
            <a:noAutofit/>
          </a:bodyPr>
          <a:lstStyle/>
          <a:p>
            <a:pPr algn="ctr" fontAlgn="auto">
              <a:lnSpc>
                <a:spcPct val="120000"/>
              </a:lnSpc>
              <a:spcAft>
                <a:spcPts val="0"/>
              </a:spcAft>
              <a:buFont typeface="Wingdings" pitchFamily="2" charset="2"/>
              <a:buNone/>
              <a:defRPr/>
            </a:pPr>
            <a:r>
              <a:rPr lang="en-US" sz="2000" b="1" dirty="0">
                <a:solidFill>
                  <a:schemeClr val="tx1"/>
                </a:solidFill>
                <a:latin typeface="Dante" panose="02020502050200020203" pitchFamily="18" charset="0"/>
              </a:rPr>
              <a:t>NACD/NACD Auxiliary </a:t>
            </a:r>
            <a:br>
              <a:rPr lang="en-US" sz="2000" b="1" dirty="0">
                <a:solidFill>
                  <a:schemeClr val="tx1"/>
                </a:solidFill>
                <a:latin typeface="Dante" panose="02020502050200020203" pitchFamily="18" charset="0"/>
              </a:rPr>
            </a:br>
            <a:r>
              <a:rPr lang="en-US" sz="2000" b="1" dirty="0">
                <a:solidFill>
                  <a:schemeClr val="tx1"/>
                </a:solidFill>
                <a:latin typeface="Dante" panose="02020502050200020203" pitchFamily="18" charset="0"/>
              </a:rPr>
              <a:t>Poster Contest </a:t>
            </a:r>
          </a:p>
          <a:p>
            <a:pPr algn="ctr" fontAlgn="auto">
              <a:lnSpc>
                <a:spcPct val="120000"/>
              </a:lnSpc>
              <a:spcAft>
                <a:spcPts val="0"/>
              </a:spcAft>
              <a:buFont typeface="Wingdings" pitchFamily="2" charset="2"/>
              <a:buNone/>
              <a:defRPr/>
            </a:pPr>
            <a:r>
              <a:rPr lang="en-US" sz="2000" b="1" dirty="0">
                <a:solidFill>
                  <a:schemeClr val="tx1"/>
                </a:solidFill>
                <a:latin typeface="Dante" panose="02020502050200020203" pitchFamily="18" charset="0"/>
              </a:rPr>
              <a:t>Ideas, Rules, Poster Ideas and Tips </a:t>
            </a:r>
          </a:p>
        </p:txBody>
      </p:sp>
    </p:spTree>
    <p:extLst>
      <p:ext uri="{BB962C8B-B14F-4D97-AF65-F5344CB8AC3E}">
        <p14:creationId xmlns:p14="http://schemas.microsoft.com/office/powerpoint/2010/main" val="2936671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53766"/>
            <a:ext cx="7886700" cy="908503"/>
          </a:xfrm>
        </p:spPr>
        <p:txBody>
          <a:bodyPr>
            <a:normAutofit/>
          </a:bodyPr>
          <a:lstStyle/>
          <a:p>
            <a:pPr algn="ctr"/>
            <a:r>
              <a:rPr lang="en-US" b="1" dirty="0">
                <a:latin typeface="Dante" panose="02020502050200020203" pitchFamily="18" charset="0"/>
              </a:rPr>
              <a:t>Do Your Part</a:t>
            </a:r>
          </a:p>
        </p:txBody>
      </p:sp>
      <p:sp>
        <p:nvSpPr>
          <p:cNvPr id="3" name="Content Placeholder 2"/>
          <p:cNvSpPr>
            <a:spLocks noGrp="1"/>
          </p:cNvSpPr>
          <p:nvPr>
            <p:ph idx="1"/>
          </p:nvPr>
        </p:nvSpPr>
        <p:spPr>
          <a:xfrm>
            <a:off x="628650" y="1471062"/>
            <a:ext cx="7886700" cy="3404183"/>
          </a:xfrm>
        </p:spPr>
        <p:txBody>
          <a:bodyPr>
            <a:normAutofit/>
          </a:bodyPr>
          <a:lstStyle/>
          <a:p>
            <a:pPr marL="0" indent="0">
              <a:buNone/>
            </a:pPr>
            <a:r>
              <a:rPr lang="en-US" sz="2200" dirty="0">
                <a:latin typeface="Dante" panose="02020502050200020203" pitchFamily="18" charset="0"/>
              </a:rPr>
              <a:t>We need trees. Trees need us. It is important that each of us does our part to care for trees. There are many things we can do:</a:t>
            </a:r>
          </a:p>
          <a:p>
            <a:r>
              <a:rPr lang="en-US" sz="2200" dirty="0">
                <a:latin typeface="Dante" panose="02020502050200020203" pitchFamily="18" charset="0"/>
              </a:rPr>
              <a:t>Control invasive plants on your property and report invasive plant infestations to your local land management agency.</a:t>
            </a:r>
          </a:p>
          <a:p>
            <a:r>
              <a:rPr lang="en-US" sz="2200" dirty="0">
                <a:latin typeface="Dante" panose="02020502050200020203" pitchFamily="18" charset="0"/>
              </a:rPr>
              <a:t> Plant a native tree! If you don’t have yard space, then plant one in a large pot and place it on your deck or porch.</a:t>
            </a:r>
          </a:p>
          <a:p>
            <a:r>
              <a:rPr lang="en-US" sz="2200" dirty="0">
                <a:latin typeface="Dante" panose="02020502050200020203" pitchFamily="18" charset="0"/>
              </a:rPr>
              <a:t>Visit a forest and be sure to stay on marked trails.  If you picnic or camp in a forest always be very careful with grills and campfires.</a:t>
            </a:r>
          </a:p>
          <a:p>
            <a:r>
              <a:rPr lang="en-US" sz="2200" dirty="0">
                <a:latin typeface="Dante" panose="02020502050200020203" pitchFamily="18" charset="0"/>
              </a:rPr>
              <a:t>What are some other ideas?</a:t>
            </a:r>
          </a:p>
          <a:p>
            <a:endParaRPr lang="en-US" dirty="0"/>
          </a:p>
          <a:p>
            <a:endParaRPr lang="en-US" dirty="0"/>
          </a:p>
        </p:txBody>
      </p:sp>
      <p:pic>
        <p:nvPicPr>
          <p:cNvPr id="4" name="Picture 3" descr="A picture containing cat, indoor, looking, sitting&#10;&#10;Description automatically generated">
            <a:extLst>
              <a:ext uri="{FF2B5EF4-FFF2-40B4-BE49-F238E27FC236}">
                <a16:creationId xmlns:a16="http://schemas.microsoft.com/office/drawing/2014/main" id="{217CD69D-B9D6-4B22-8A5D-FAE4775FBE98}"/>
              </a:ext>
            </a:extLst>
          </p:cNvPr>
          <p:cNvPicPr>
            <a:picLocks noChangeAspect="1"/>
          </p:cNvPicPr>
          <p:nvPr/>
        </p:nvPicPr>
        <p:blipFill>
          <a:blip r:embed="rId3">
            <a:alphaModFix amt="20000"/>
          </a:blip>
          <a:stretch>
            <a:fillRect/>
          </a:stretch>
        </p:blipFill>
        <p:spPr>
          <a:xfrm>
            <a:off x="-102638" y="5771538"/>
            <a:ext cx="9144000" cy="1140111"/>
          </a:xfrm>
          <a:prstGeom prst="rect">
            <a:avLst/>
          </a:prstGeom>
          <a:ln>
            <a:noFill/>
          </a:ln>
          <a:effectLst>
            <a:softEdge rad="112500"/>
          </a:effectLst>
        </p:spPr>
      </p:pic>
      <p:pic>
        <p:nvPicPr>
          <p:cNvPr id="5" name="Picture 4" descr="A close up of a tree&#10;&#10;Description automatically generated">
            <a:extLst>
              <a:ext uri="{FF2B5EF4-FFF2-40B4-BE49-F238E27FC236}">
                <a16:creationId xmlns:a16="http://schemas.microsoft.com/office/drawing/2014/main" id="{938D12E1-1E7A-4419-A513-0E722CE204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447101">
            <a:off x="8087674" y="5827064"/>
            <a:ext cx="1044057" cy="994124"/>
          </a:xfrm>
          <a:prstGeom prst="rect">
            <a:avLst/>
          </a:prstGeom>
        </p:spPr>
      </p:pic>
      <p:pic>
        <p:nvPicPr>
          <p:cNvPr id="6" name="Picture 5" descr="A picture containing table, woman, people, holding&#10;&#10;Description automatically generated">
            <a:extLst>
              <a:ext uri="{FF2B5EF4-FFF2-40B4-BE49-F238E27FC236}">
                <a16:creationId xmlns:a16="http://schemas.microsoft.com/office/drawing/2014/main" id="{B0A662B1-1096-43BE-B995-D403402C6B2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205" y="5807721"/>
            <a:ext cx="1184984" cy="1032809"/>
          </a:xfrm>
          <a:prstGeom prst="rect">
            <a:avLst/>
          </a:prstGeom>
        </p:spPr>
      </p:pic>
      <p:sp>
        <p:nvSpPr>
          <p:cNvPr id="7" name="TextBox 6">
            <a:extLst>
              <a:ext uri="{FF2B5EF4-FFF2-40B4-BE49-F238E27FC236}">
                <a16:creationId xmlns:a16="http://schemas.microsoft.com/office/drawing/2014/main" id="{8658FDEE-C8DA-414C-B252-3ABB375C0A11}"/>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6"/>
              </a:rPr>
              <a:t>www.nacdnet.org</a:t>
            </a:r>
            <a:r>
              <a:rPr lang="en-US" sz="1000" dirty="0"/>
              <a:t> </a:t>
            </a:r>
          </a:p>
        </p:txBody>
      </p:sp>
      <p:pic>
        <p:nvPicPr>
          <p:cNvPr id="8" name="Picture 7" descr="A close up of a sign&#10;&#10;Description automatically generated">
            <a:extLst>
              <a:ext uri="{FF2B5EF4-FFF2-40B4-BE49-F238E27FC236}">
                <a16:creationId xmlns:a16="http://schemas.microsoft.com/office/drawing/2014/main" id="{91750B87-5CEC-410C-BD2A-89B96FBB88F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extLst>
      <p:ext uri="{BB962C8B-B14F-4D97-AF65-F5344CB8AC3E}">
        <p14:creationId xmlns:p14="http://schemas.microsoft.com/office/powerpoint/2010/main" val="908325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55F1B34-006D-4B65-83C0-399AD51E3A8C}"/>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3"/>
              </a:rPr>
              <a:t>www.nacdnet.org</a:t>
            </a:r>
            <a:r>
              <a:rPr lang="en-US" sz="1000" dirty="0"/>
              <a:t> </a:t>
            </a:r>
          </a:p>
        </p:txBody>
      </p:sp>
      <p:sp>
        <p:nvSpPr>
          <p:cNvPr id="3" name="Rectangle 2">
            <a:extLst>
              <a:ext uri="{FF2B5EF4-FFF2-40B4-BE49-F238E27FC236}">
                <a16:creationId xmlns:a16="http://schemas.microsoft.com/office/drawing/2014/main" id="{DF8D64BA-76AB-43C4-892A-C1376B760F73}"/>
              </a:ext>
            </a:extLst>
          </p:cNvPr>
          <p:cNvSpPr/>
          <p:nvPr/>
        </p:nvSpPr>
        <p:spPr>
          <a:xfrm>
            <a:off x="555171" y="3242713"/>
            <a:ext cx="5411755" cy="2031325"/>
          </a:xfrm>
          <a:prstGeom prst="rect">
            <a:avLst/>
          </a:prstGeom>
        </p:spPr>
        <p:txBody>
          <a:bodyPr wrap="square">
            <a:spAutoFit/>
          </a:bodyPr>
          <a:lstStyle/>
          <a:p>
            <a:pPr algn="ctr"/>
            <a:r>
              <a:rPr lang="en-US" dirty="0">
                <a:latin typeface="Dante" panose="02020502050200020203" pitchFamily="18" charset="0"/>
              </a:rPr>
              <a:t>Your local conservation district is eager to help you care for the trees in your community. Contact them </a:t>
            </a:r>
            <a:r>
              <a:rPr lang="en-US">
                <a:latin typeface="Dante" panose="02020502050200020203" pitchFamily="18" charset="0"/>
              </a:rPr>
              <a:t>for more </a:t>
            </a:r>
            <a:r>
              <a:rPr lang="en-US" dirty="0">
                <a:latin typeface="Dante" panose="02020502050200020203" pitchFamily="18" charset="0"/>
              </a:rPr>
              <a:t>information.</a:t>
            </a:r>
          </a:p>
          <a:p>
            <a:endParaRPr lang="en-US" dirty="0">
              <a:latin typeface="Dante" panose="02020502050200020203" pitchFamily="18" charset="0"/>
            </a:endParaRPr>
          </a:p>
          <a:p>
            <a:pPr algn="ctr"/>
            <a:r>
              <a:rPr lang="en-US" dirty="0">
                <a:latin typeface="Dante" panose="02020502050200020203" pitchFamily="18" charset="0"/>
              </a:rPr>
              <a:t>National  Association of Conservation Districts (NACD) </a:t>
            </a:r>
            <a:r>
              <a:rPr lang="en-US" dirty="0">
                <a:latin typeface="Dante" panose="02020502050200020203" pitchFamily="18" charset="0"/>
                <a:hlinkClick r:id="rId4"/>
              </a:rPr>
              <a:t>http://www.nacdnet.org/general-resources/conservation-district-directory/</a:t>
            </a:r>
            <a:r>
              <a:rPr lang="en-US" dirty="0">
                <a:latin typeface="Dante" panose="02020502050200020203" pitchFamily="18" charset="0"/>
              </a:rPr>
              <a:t> </a:t>
            </a:r>
          </a:p>
        </p:txBody>
      </p:sp>
      <p:sp>
        <p:nvSpPr>
          <p:cNvPr id="9" name="Title 8">
            <a:extLst>
              <a:ext uri="{FF2B5EF4-FFF2-40B4-BE49-F238E27FC236}">
                <a16:creationId xmlns:a16="http://schemas.microsoft.com/office/drawing/2014/main" id="{DB563FB1-4726-4687-8641-EE8A17E5F2B7}"/>
              </a:ext>
            </a:extLst>
          </p:cNvPr>
          <p:cNvSpPr>
            <a:spLocks noGrp="1"/>
          </p:cNvSpPr>
          <p:nvPr>
            <p:ph type="title"/>
          </p:nvPr>
        </p:nvSpPr>
        <p:spPr>
          <a:xfrm>
            <a:off x="2600325" y="278833"/>
            <a:ext cx="3943350" cy="1325563"/>
          </a:xfrm>
        </p:spPr>
        <p:txBody>
          <a:bodyPr/>
          <a:lstStyle/>
          <a:p>
            <a:pPr algn="ctr"/>
            <a:r>
              <a:rPr lang="en-US" dirty="0">
                <a:latin typeface="Dante" panose="02020502050200020203" pitchFamily="18" charset="0"/>
              </a:rPr>
              <a:t>Help is here!</a:t>
            </a:r>
          </a:p>
        </p:txBody>
      </p:sp>
      <p:sp>
        <p:nvSpPr>
          <p:cNvPr id="10" name="Rectangle 9">
            <a:extLst>
              <a:ext uri="{FF2B5EF4-FFF2-40B4-BE49-F238E27FC236}">
                <a16:creationId xmlns:a16="http://schemas.microsoft.com/office/drawing/2014/main" id="{6157D5E1-8D7E-4C88-A4BF-F6D4696E7EDB}"/>
              </a:ext>
            </a:extLst>
          </p:cNvPr>
          <p:cNvSpPr/>
          <p:nvPr/>
        </p:nvSpPr>
        <p:spPr>
          <a:xfrm>
            <a:off x="457200" y="1877113"/>
            <a:ext cx="5607698" cy="923330"/>
          </a:xfrm>
          <a:prstGeom prst="rect">
            <a:avLst/>
          </a:prstGeom>
        </p:spPr>
        <p:txBody>
          <a:bodyPr wrap="square">
            <a:spAutoFit/>
          </a:bodyPr>
          <a:lstStyle/>
          <a:p>
            <a:r>
              <a:rPr lang="en-US" i="1" dirty="0">
                <a:latin typeface="Dante" panose="02020502050200020203" pitchFamily="18" charset="0"/>
              </a:rPr>
              <a:t>“To me a lush carpet of pine needles or spongy grass is more welcome than the most luxurious Persian rug.”</a:t>
            </a:r>
            <a:br>
              <a:rPr lang="en-US" i="1" dirty="0">
                <a:latin typeface="Dante" panose="02020502050200020203" pitchFamily="18" charset="0"/>
              </a:rPr>
            </a:br>
            <a:r>
              <a:rPr lang="en-US" i="1" dirty="0">
                <a:latin typeface="Dante" panose="02020502050200020203" pitchFamily="18" charset="0"/>
              </a:rPr>
              <a:t>~ Helen Keller ~</a:t>
            </a:r>
            <a:endParaRPr lang="en-US" dirty="0">
              <a:latin typeface="Dante" panose="02020502050200020203" pitchFamily="18" charset="0"/>
            </a:endParaRPr>
          </a:p>
        </p:txBody>
      </p:sp>
      <p:pic>
        <p:nvPicPr>
          <p:cNvPr id="11" name="Picture 10" descr="Helen_Keller_Century_Magazine_January_1905_page_454.jpg">
            <a:extLst>
              <a:ext uri="{FF2B5EF4-FFF2-40B4-BE49-F238E27FC236}">
                <a16:creationId xmlns:a16="http://schemas.microsoft.com/office/drawing/2014/main" id="{838B0C80-5FA1-4822-A7DB-8C6FA81C50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2892" y="1387255"/>
            <a:ext cx="2027750" cy="2732621"/>
          </a:xfrm>
          <a:prstGeom prst="rect">
            <a:avLst/>
          </a:prstGeom>
        </p:spPr>
      </p:pic>
      <p:pic>
        <p:nvPicPr>
          <p:cNvPr id="12" name="Picture 11" descr="A picture containing cat, indoor, looking, sitting&#10;&#10;Description automatically generated">
            <a:extLst>
              <a:ext uri="{FF2B5EF4-FFF2-40B4-BE49-F238E27FC236}">
                <a16:creationId xmlns:a16="http://schemas.microsoft.com/office/drawing/2014/main" id="{7919DCEB-03E7-4D5F-8BBD-DB7DAD0F8ED3}"/>
              </a:ext>
            </a:extLst>
          </p:cNvPr>
          <p:cNvPicPr>
            <a:picLocks noChangeAspect="1"/>
          </p:cNvPicPr>
          <p:nvPr/>
        </p:nvPicPr>
        <p:blipFill>
          <a:blip r:embed="rId6">
            <a:alphaModFix amt="20000"/>
          </a:blip>
          <a:stretch>
            <a:fillRect/>
          </a:stretch>
        </p:blipFill>
        <p:spPr>
          <a:xfrm>
            <a:off x="-102638" y="5754069"/>
            <a:ext cx="9144000" cy="1140111"/>
          </a:xfrm>
          <a:prstGeom prst="rect">
            <a:avLst/>
          </a:prstGeom>
          <a:ln>
            <a:noFill/>
          </a:ln>
          <a:effectLst>
            <a:softEdge rad="112500"/>
          </a:effectLst>
        </p:spPr>
      </p:pic>
      <p:pic>
        <p:nvPicPr>
          <p:cNvPr id="13" name="Picture 12" descr="A close up of a tree&#10;&#10;Description automatically generated">
            <a:extLst>
              <a:ext uri="{FF2B5EF4-FFF2-40B4-BE49-F238E27FC236}">
                <a16:creationId xmlns:a16="http://schemas.microsoft.com/office/drawing/2014/main" id="{34DA53D8-CD6F-4DA3-93FB-52CA9615A2B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0447101">
            <a:off x="8087674" y="5827064"/>
            <a:ext cx="1044057" cy="994124"/>
          </a:xfrm>
          <a:prstGeom prst="rect">
            <a:avLst/>
          </a:prstGeom>
        </p:spPr>
      </p:pic>
      <p:pic>
        <p:nvPicPr>
          <p:cNvPr id="14" name="Picture 13" descr="A picture containing table, woman, people, holding&#10;&#10;Description automatically generated">
            <a:extLst>
              <a:ext uri="{FF2B5EF4-FFF2-40B4-BE49-F238E27FC236}">
                <a16:creationId xmlns:a16="http://schemas.microsoft.com/office/drawing/2014/main" id="{721DD271-B26B-4D6B-88F6-2ADBBF81488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7205" y="5807721"/>
            <a:ext cx="1184984" cy="1032809"/>
          </a:xfrm>
          <a:prstGeom prst="rect">
            <a:avLst/>
          </a:prstGeom>
        </p:spPr>
      </p:pic>
      <p:pic>
        <p:nvPicPr>
          <p:cNvPr id="16" name="Picture 15" descr="A close up of a sign&#10;&#10;Description automatically generated">
            <a:extLst>
              <a:ext uri="{FF2B5EF4-FFF2-40B4-BE49-F238E27FC236}">
                <a16:creationId xmlns:a16="http://schemas.microsoft.com/office/drawing/2014/main" id="{5B65189C-9B95-4CB7-9C47-47509D21BCF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7892" name="Rectangle 4"/>
          <p:cNvSpPr>
            <a:spLocks noChangeArrowheads="1"/>
          </p:cNvSpPr>
          <p:nvPr/>
        </p:nvSpPr>
        <p:spPr bwMode="auto">
          <a:xfrm>
            <a:off x="727869" y="515445"/>
            <a:ext cx="76882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defRPr/>
            </a:pPr>
            <a:r>
              <a:rPr lang="en-US" sz="3600" b="1" dirty="0">
                <a:latin typeface="Dante" panose="02020502050200020203" pitchFamily="18" charset="0"/>
                <a:cs typeface="Arial" charset="0"/>
              </a:rPr>
              <a:t>2021 Poster Contest</a:t>
            </a:r>
          </a:p>
          <a:p>
            <a:pPr algn="ctr">
              <a:defRPr/>
            </a:pPr>
            <a:r>
              <a:rPr lang="en-US" sz="3600" b="1" dirty="0">
                <a:latin typeface="Dante" panose="02020502050200020203" pitchFamily="18" charset="0"/>
                <a:cs typeface="Arial" charset="0"/>
              </a:rPr>
              <a:t>Healthy Forests, Healthy Communities</a:t>
            </a:r>
          </a:p>
        </p:txBody>
      </p:sp>
      <p:sp>
        <p:nvSpPr>
          <p:cNvPr id="5" name="Rectangle 4">
            <a:extLst>
              <a:ext uri="{FF2B5EF4-FFF2-40B4-BE49-F238E27FC236}">
                <a16:creationId xmlns:a16="http://schemas.microsoft.com/office/drawing/2014/main" id="{ED57BC11-7415-428D-921F-9F7AC47595B1}"/>
              </a:ext>
            </a:extLst>
          </p:cNvPr>
          <p:cNvSpPr/>
          <p:nvPr/>
        </p:nvSpPr>
        <p:spPr>
          <a:xfrm>
            <a:off x="153389" y="1976737"/>
            <a:ext cx="8837221" cy="3050322"/>
          </a:xfrm>
          <a:prstGeom prst="rect">
            <a:avLst/>
          </a:prstGeom>
        </p:spPr>
        <p:txBody>
          <a:bodyPr wrap="square">
            <a:spAutoFit/>
          </a:bodyPr>
          <a:lstStyle/>
          <a:p>
            <a:pPr algn="ctr"/>
            <a:r>
              <a:rPr lang="en-US" sz="1818" b="1" dirty="0">
                <a:latin typeface="Dante" panose="02020502050200020203" pitchFamily="18" charset="0"/>
                <a:cs typeface="Arial" panose="020B0604020202020204" pitchFamily="34" charset="0"/>
              </a:rPr>
              <a:t>The Poster Contest is open to all public, private and homeschooled students in grades K—12.</a:t>
            </a:r>
          </a:p>
          <a:p>
            <a:pPr algn="ctr"/>
            <a:r>
              <a:rPr lang="en-US" sz="1818" b="1" dirty="0">
                <a:solidFill>
                  <a:schemeClr val="accent6">
                    <a:lumMod val="50000"/>
                  </a:schemeClr>
                </a:solidFill>
                <a:latin typeface="Dante" panose="02020502050200020203" pitchFamily="18" charset="0"/>
                <a:cs typeface="Arial" panose="020B0604020202020204" pitchFamily="34" charset="0"/>
              </a:rPr>
              <a:t> </a:t>
            </a:r>
          </a:p>
          <a:p>
            <a:pPr algn="ctr"/>
            <a:r>
              <a:rPr lang="en-US" sz="2182" b="1" dirty="0">
                <a:solidFill>
                  <a:schemeClr val="accent6">
                    <a:lumMod val="50000"/>
                  </a:schemeClr>
                </a:solidFill>
                <a:latin typeface="Dante" panose="02020502050200020203" pitchFamily="18" charset="0"/>
                <a:cs typeface="Arial" panose="020B0604020202020204" pitchFamily="34" charset="0"/>
              </a:rPr>
              <a:t>Contest Categories</a:t>
            </a:r>
          </a:p>
          <a:p>
            <a:pPr algn="ctr"/>
            <a:endParaRPr lang="en-US" sz="1818" b="1" dirty="0">
              <a:latin typeface="Dante" panose="02020502050200020203" pitchFamily="18" charset="0"/>
              <a:cs typeface="Arial" panose="020B0604020202020204" pitchFamily="34" charset="0"/>
            </a:endParaRPr>
          </a:p>
          <a:p>
            <a:pPr algn="ctr"/>
            <a:r>
              <a:rPr lang="en-US" sz="1818" b="1" dirty="0">
                <a:latin typeface="Dante" panose="02020502050200020203" pitchFamily="18" charset="0"/>
                <a:cs typeface="Arial" panose="020B0604020202020204" pitchFamily="34" charset="0"/>
              </a:rPr>
              <a:t>K-1</a:t>
            </a:r>
            <a:r>
              <a:rPr lang="en-US" sz="1818" b="1" baseline="30000" dirty="0">
                <a:latin typeface="Dante" panose="02020502050200020203" pitchFamily="18" charset="0"/>
                <a:cs typeface="Arial" panose="020B0604020202020204" pitchFamily="34" charset="0"/>
              </a:rPr>
              <a:t>st</a:t>
            </a:r>
            <a:r>
              <a:rPr lang="en-US" sz="1818" b="1" dirty="0">
                <a:latin typeface="Dante" panose="02020502050200020203" pitchFamily="18" charset="0"/>
                <a:cs typeface="Arial" panose="020B0604020202020204" pitchFamily="34" charset="0"/>
              </a:rPr>
              <a:t> Grade       2</a:t>
            </a:r>
            <a:r>
              <a:rPr lang="en-US" sz="1818" b="1" baseline="30000" dirty="0">
                <a:latin typeface="Dante" panose="02020502050200020203" pitchFamily="18" charset="0"/>
                <a:cs typeface="Arial" panose="020B0604020202020204" pitchFamily="34" charset="0"/>
              </a:rPr>
              <a:t>nd</a:t>
            </a:r>
            <a:r>
              <a:rPr lang="en-US" sz="1818" b="1" dirty="0">
                <a:latin typeface="Dante" panose="02020502050200020203" pitchFamily="18" charset="0"/>
                <a:cs typeface="Arial" panose="020B0604020202020204" pitchFamily="34" charset="0"/>
              </a:rPr>
              <a:t>-3</a:t>
            </a:r>
            <a:r>
              <a:rPr lang="en-US" sz="1818" b="1" baseline="30000" dirty="0">
                <a:latin typeface="Dante" panose="02020502050200020203" pitchFamily="18" charset="0"/>
                <a:cs typeface="Arial" panose="020B0604020202020204" pitchFamily="34" charset="0"/>
              </a:rPr>
              <a:t>rd</a:t>
            </a:r>
            <a:r>
              <a:rPr lang="en-US" sz="1818" b="1" dirty="0">
                <a:latin typeface="Dante" panose="02020502050200020203" pitchFamily="18" charset="0"/>
                <a:cs typeface="Arial" panose="020B0604020202020204" pitchFamily="34" charset="0"/>
              </a:rPr>
              <a:t> Grade       4</a:t>
            </a:r>
            <a:r>
              <a:rPr lang="en-US" sz="1818" b="1" baseline="30000" dirty="0">
                <a:latin typeface="Dante" panose="02020502050200020203" pitchFamily="18" charset="0"/>
                <a:cs typeface="Arial" panose="020B0604020202020204" pitchFamily="34" charset="0"/>
              </a:rPr>
              <a:t>th</a:t>
            </a:r>
            <a:r>
              <a:rPr lang="en-US" sz="1818" b="1" dirty="0">
                <a:latin typeface="Dante" panose="02020502050200020203" pitchFamily="18" charset="0"/>
                <a:cs typeface="Arial" panose="020B0604020202020204" pitchFamily="34" charset="0"/>
              </a:rPr>
              <a:t>-6</a:t>
            </a:r>
            <a:r>
              <a:rPr lang="en-US" sz="1818" b="1" baseline="30000" dirty="0">
                <a:latin typeface="Dante" panose="02020502050200020203" pitchFamily="18" charset="0"/>
                <a:cs typeface="Arial" panose="020B0604020202020204" pitchFamily="34" charset="0"/>
              </a:rPr>
              <a:t>th</a:t>
            </a:r>
            <a:r>
              <a:rPr lang="en-US" sz="1818" b="1" dirty="0">
                <a:latin typeface="Dante" panose="02020502050200020203" pitchFamily="18" charset="0"/>
                <a:cs typeface="Arial" panose="020B0604020202020204" pitchFamily="34" charset="0"/>
              </a:rPr>
              <a:t> Grade       7</a:t>
            </a:r>
            <a:r>
              <a:rPr lang="en-US" sz="1818" b="1" baseline="30000" dirty="0">
                <a:latin typeface="Dante" panose="02020502050200020203" pitchFamily="18" charset="0"/>
                <a:cs typeface="Arial" panose="020B0604020202020204" pitchFamily="34" charset="0"/>
              </a:rPr>
              <a:t>th</a:t>
            </a:r>
            <a:r>
              <a:rPr lang="en-US" sz="1818" b="1" dirty="0">
                <a:latin typeface="Dante" panose="02020502050200020203" pitchFamily="18" charset="0"/>
                <a:cs typeface="Arial" panose="020B0604020202020204" pitchFamily="34" charset="0"/>
              </a:rPr>
              <a:t>-9</a:t>
            </a:r>
            <a:r>
              <a:rPr lang="en-US" sz="1818" b="1" baseline="30000" dirty="0">
                <a:latin typeface="Dante" panose="02020502050200020203" pitchFamily="18" charset="0"/>
                <a:cs typeface="Arial" panose="020B0604020202020204" pitchFamily="34" charset="0"/>
              </a:rPr>
              <a:t>th</a:t>
            </a:r>
            <a:r>
              <a:rPr lang="en-US" sz="1818" b="1" dirty="0">
                <a:latin typeface="Dante" panose="02020502050200020203" pitchFamily="18" charset="0"/>
                <a:cs typeface="Arial" panose="020B0604020202020204" pitchFamily="34" charset="0"/>
              </a:rPr>
              <a:t> Grade       10</a:t>
            </a:r>
            <a:r>
              <a:rPr lang="en-US" sz="1818" b="1" baseline="30000" dirty="0">
                <a:latin typeface="Dante" panose="02020502050200020203" pitchFamily="18" charset="0"/>
                <a:cs typeface="Arial" panose="020B0604020202020204" pitchFamily="34" charset="0"/>
              </a:rPr>
              <a:t>th</a:t>
            </a:r>
            <a:r>
              <a:rPr lang="en-US" sz="1818" b="1" dirty="0">
                <a:latin typeface="Dante" panose="02020502050200020203" pitchFamily="18" charset="0"/>
                <a:cs typeface="Arial" panose="020B0604020202020204" pitchFamily="34" charset="0"/>
              </a:rPr>
              <a:t>-12</a:t>
            </a:r>
            <a:r>
              <a:rPr lang="en-US" sz="1818" b="1" baseline="30000" dirty="0">
                <a:latin typeface="Dante" panose="02020502050200020203" pitchFamily="18" charset="0"/>
                <a:cs typeface="Arial" panose="020B0604020202020204" pitchFamily="34" charset="0"/>
              </a:rPr>
              <a:t>th</a:t>
            </a:r>
            <a:r>
              <a:rPr lang="en-US" sz="1818" b="1" dirty="0">
                <a:latin typeface="Dante" panose="02020502050200020203" pitchFamily="18" charset="0"/>
                <a:cs typeface="Arial" panose="020B0604020202020204" pitchFamily="34" charset="0"/>
              </a:rPr>
              <a:t> Grade </a:t>
            </a:r>
          </a:p>
          <a:p>
            <a:endParaRPr lang="en-US" sz="1818" b="1" dirty="0">
              <a:latin typeface="Dante" panose="02020502050200020203" pitchFamily="18" charset="0"/>
              <a:cs typeface="Arial" panose="020B0604020202020204" pitchFamily="34" charset="0"/>
            </a:endParaRPr>
          </a:p>
          <a:p>
            <a:pPr algn="ctr">
              <a:lnSpc>
                <a:spcPct val="150000"/>
              </a:lnSpc>
            </a:pPr>
            <a:r>
              <a:rPr lang="en-US" sz="1818" b="1" dirty="0">
                <a:latin typeface="Dante" panose="02020502050200020203" pitchFamily="18" charset="0"/>
                <a:cs typeface="Arial" panose="020B0604020202020204" pitchFamily="34" charset="0"/>
              </a:rPr>
              <a:t>Send entries to your local conservation district:</a:t>
            </a:r>
          </a:p>
          <a:p>
            <a:pPr algn="ctr">
              <a:lnSpc>
                <a:spcPct val="150000"/>
              </a:lnSpc>
            </a:pPr>
            <a:r>
              <a:rPr lang="en-US" sz="1818" b="1" u="sng" dirty="0">
                <a:latin typeface="Dante" panose="02020502050200020203" pitchFamily="18" charset="0"/>
                <a:cs typeface="Arial" panose="020B0604020202020204" pitchFamily="34" charset="0"/>
                <a:hlinkClick r:id="rId4"/>
              </a:rPr>
              <a:t>http://www.nacdnet.org/general-resources/conservation-district-directory/</a:t>
            </a:r>
            <a:endParaRPr lang="en-US" sz="1818" b="1" u="sng" dirty="0">
              <a:latin typeface="Dante" panose="02020502050200020203" pitchFamily="18" charset="0"/>
              <a:cs typeface="Arial" panose="020B0604020202020204" pitchFamily="34" charset="0"/>
            </a:endParaRPr>
          </a:p>
          <a:p>
            <a:pPr algn="ctr">
              <a:lnSpc>
                <a:spcPct val="150000"/>
              </a:lnSpc>
            </a:pPr>
            <a:r>
              <a:rPr lang="en-US" sz="1818" b="1" dirty="0">
                <a:latin typeface="Dante" panose="02020502050200020203" pitchFamily="18" charset="0"/>
                <a:cs typeface="Arial" panose="020B0604020202020204" pitchFamily="34" charset="0"/>
              </a:rPr>
              <a:t>Contact your conservation district to find out the dates of your local contest!</a:t>
            </a:r>
          </a:p>
        </p:txBody>
      </p:sp>
      <p:sp>
        <p:nvSpPr>
          <p:cNvPr id="6" name="TextBox 5">
            <a:extLst>
              <a:ext uri="{FF2B5EF4-FFF2-40B4-BE49-F238E27FC236}">
                <a16:creationId xmlns:a16="http://schemas.microsoft.com/office/drawing/2014/main" id="{2B6CA10B-D0C7-461F-AF96-3F58B4E58622}"/>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5"/>
              </a:rPr>
              <a:t>www.nacdnet.org</a:t>
            </a:r>
            <a:r>
              <a:rPr lang="en-US" sz="1000" dirty="0"/>
              <a:t> </a:t>
            </a:r>
          </a:p>
        </p:txBody>
      </p:sp>
      <p:pic>
        <p:nvPicPr>
          <p:cNvPr id="7" name="Picture 6" descr="A close up of a sign&#10;&#10;Description automatically generated">
            <a:extLst>
              <a:ext uri="{FF2B5EF4-FFF2-40B4-BE49-F238E27FC236}">
                <a16:creationId xmlns:a16="http://schemas.microsoft.com/office/drawing/2014/main" id="{670AA6A9-0AE8-40E7-BF3F-85549111CFF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extLst>
      <p:ext uri="{BB962C8B-B14F-4D97-AF65-F5344CB8AC3E}">
        <p14:creationId xmlns:p14="http://schemas.microsoft.com/office/powerpoint/2010/main" val="3372264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BC49BB3-B506-45D3-AEE8-6A16BEDC793A}"/>
              </a:ext>
            </a:extLst>
          </p:cNvPr>
          <p:cNvSpPr>
            <a:spLocks noGrp="1"/>
          </p:cNvSpPr>
          <p:nvPr>
            <p:ph type="title"/>
          </p:nvPr>
        </p:nvSpPr>
        <p:spPr>
          <a:xfrm>
            <a:off x="831273" y="568870"/>
            <a:ext cx="7481455" cy="995340"/>
          </a:xfrm>
        </p:spPr>
        <p:txBody>
          <a:bodyPr>
            <a:normAutofit/>
          </a:bodyPr>
          <a:lstStyle/>
          <a:p>
            <a:pPr algn="ctr"/>
            <a:r>
              <a:rPr lang="en-US" b="1" dirty="0">
                <a:latin typeface="Dante" panose="02020502050200020203" pitchFamily="18" charset="0"/>
              </a:rPr>
              <a:t>Poster Contest Details</a:t>
            </a:r>
            <a:endParaRPr lang="en-US" dirty="0">
              <a:latin typeface="Dante" panose="02020502050200020203" pitchFamily="18" charset="0"/>
            </a:endParaRPr>
          </a:p>
        </p:txBody>
      </p:sp>
      <p:sp>
        <p:nvSpPr>
          <p:cNvPr id="11" name="Rectangle 10">
            <a:extLst>
              <a:ext uri="{FF2B5EF4-FFF2-40B4-BE49-F238E27FC236}">
                <a16:creationId xmlns:a16="http://schemas.microsoft.com/office/drawing/2014/main" id="{3A93D5AA-6A90-491A-AD95-5CFA642F46F2}"/>
              </a:ext>
            </a:extLst>
          </p:cNvPr>
          <p:cNvSpPr/>
          <p:nvPr/>
        </p:nvSpPr>
        <p:spPr>
          <a:xfrm>
            <a:off x="522020" y="1617542"/>
            <a:ext cx="8099961" cy="3622915"/>
          </a:xfrm>
          <a:prstGeom prst="rect">
            <a:avLst/>
          </a:prstGeom>
        </p:spPr>
        <p:txBody>
          <a:bodyPr wrap="square">
            <a:spAutoFit/>
          </a:bodyPr>
          <a:lstStyle/>
          <a:p>
            <a:pPr>
              <a:lnSpc>
                <a:spcPct val="80000"/>
              </a:lnSpc>
            </a:pPr>
            <a:r>
              <a:rPr lang="en-US" sz="1818" dirty="0">
                <a:latin typeface="Dante" panose="02020502050200020203" pitchFamily="18" charset="0"/>
                <a:cs typeface="Arial" panose="020B0604020202020204" pitchFamily="34" charset="0"/>
              </a:rPr>
              <a:t>Winning entries will be selected by your local district and sent to the state level for judging. </a:t>
            </a:r>
          </a:p>
          <a:p>
            <a:pPr>
              <a:lnSpc>
                <a:spcPct val="80000"/>
              </a:lnSpc>
            </a:pPr>
            <a:endParaRPr lang="en-US" sz="1818" dirty="0">
              <a:latin typeface="Dante" panose="02020502050200020203" pitchFamily="18" charset="0"/>
              <a:cs typeface="Arial" panose="020B0604020202020204" pitchFamily="34" charset="0"/>
            </a:endParaRPr>
          </a:p>
          <a:p>
            <a:pPr>
              <a:lnSpc>
                <a:spcPct val="80000"/>
              </a:lnSpc>
            </a:pPr>
            <a:r>
              <a:rPr lang="en-US" sz="1818" dirty="0">
                <a:latin typeface="Dante" panose="02020502050200020203" pitchFamily="18" charset="0"/>
                <a:cs typeface="Arial" panose="020B0604020202020204" pitchFamily="34" charset="0"/>
              </a:rPr>
              <a:t>State winner entries will then be sent to the national level, where one overall winner will be selected and announced at the 2021 NACD Annual Meeting in New Orleans, Louisiana on February 7. Winners will be posted to the NACD website.</a:t>
            </a:r>
          </a:p>
          <a:p>
            <a:pPr>
              <a:lnSpc>
                <a:spcPct val="80000"/>
              </a:lnSpc>
            </a:pPr>
            <a:endParaRPr lang="en-US" sz="1818" dirty="0">
              <a:latin typeface="Dante" panose="02020502050200020203" pitchFamily="18" charset="0"/>
              <a:cs typeface="Arial" panose="020B0604020202020204" pitchFamily="34" charset="0"/>
            </a:endParaRPr>
          </a:p>
          <a:p>
            <a:pPr>
              <a:lnSpc>
                <a:spcPct val="80000"/>
              </a:lnSpc>
            </a:pPr>
            <a:r>
              <a:rPr lang="en-US" sz="1818" dirty="0">
                <a:latin typeface="Dante" panose="02020502050200020203" pitchFamily="18" charset="0"/>
                <a:cs typeface="Arial" panose="020B0604020202020204" pitchFamily="34" charset="0"/>
              </a:rPr>
              <a:t>Monetary prizes will be awarded to the 1</a:t>
            </a:r>
            <a:r>
              <a:rPr lang="en-US" sz="1818" baseline="30000" dirty="0">
                <a:latin typeface="Dante" panose="02020502050200020203" pitchFamily="18" charset="0"/>
                <a:cs typeface="Arial" panose="020B0604020202020204" pitchFamily="34" charset="0"/>
              </a:rPr>
              <a:t>st </a:t>
            </a:r>
            <a:r>
              <a:rPr lang="en-US" sz="1818" dirty="0">
                <a:latin typeface="Dante" panose="02020502050200020203" pitchFamily="18" charset="0"/>
                <a:cs typeface="Arial" panose="020B0604020202020204" pitchFamily="34" charset="0"/>
              </a:rPr>
              <a:t>- 3</a:t>
            </a:r>
            <a:r>
              <a:rPr lang="en-US" sz="1818" baseline="30000" dirty="0">
                <a:latin typeface="Dante" panose="02020502050200020203" pitchFamily="18" charset="0"/>
                <a:cs typeface="Arial" panose="020B0604020202020204" pitchFamily="34" charset="0"/>
              </a:rPr>
              <a:t>rd</a:t>
            </a:r>
            <a:r>
              <a:rPr lang="en-US" sz="1818" dirty="0">
                <a:latin typeface="Dante" panose="02020502050200020203" pitchFamily="18" charset="0"/>
                <a:cs typeface="Arial" panose="020B0604020202020204" pitchFamily="34" charset="0"/>
              </a:rPr>
              <a:t> place winners in each category at the national level.</a:t>
            </a:r>
            <a:endParaRPr lang="en-US" sz="1636" dirty="0">
              <a:latin typeface="Dante" panose="02020502050200020203" pitchFamily="18" charset="0"/>
              <a:cs typeface="Arial" panose="020B0604020202020204" pitchFamily="34" charset="0"/>
            </a:endParaRPr>
          </a:p>
          <a:p>
            <a:pPr lvl="1" algn="ctr"/>
            <a:r>
              <a:rPr lang="en-US" sz="2182" dirty="0">
                <a:latin typeface="Dante" panose="02020502050200020203" pitchFamily="18" charset="0"/>
                <a:cs typeface="Arial" panose="020B0604020202020204" pitchFamily="34" charset="0"/>
              </a:rPr>
              <a:t>$200 for 1</a:t>
            </a:r>
            <a:r>
              <a:rPr lang="en-US" sz="2182" baseline="30000" dirty="0">
                <a:latin typeface="Dante" panose="02020502050200020203" pitchFamily="18" charset="0"/>
                <a:cs typeface="Arial" panose="020B0604020202020204" pitchFamily="34" charset="0"/>
              </a:rPr>
              <a:t>st</a:t>
            </a:r>
            <a:r>
              <a:rPr lang="en-US" sz="2182" dirty="0">
                <a:latin typeface="Dante" panose="02020502050200020203" pitchFamily="18" charset="0"/>
                <a:cs typeface="Arial" panose="020B0604020202020204" pitchFamily="34" charset="0"/>
              </a:rPr>
              <a:t> Place Winners </a:t>
            </a:r>
          </a:p>
          <a:p>
            <a:pPr lvl="1" algn="ctr"/>
            <a:r>
              <a:rPr lang="en-US" sz="2182" dirty="0">
                <a:latin typeface="Dante" panose="02020502050200020203" pitchFamily="18" charset="0"/>
                <a:cs typeface="Arial" panose="020B0604020202020204" pitchFamily="34" charset="0"/>
              </a:rPr>
              <a:t>$150 for 2</a:t>
            </a:r>
            <a:r>
              <a:rPr lang="en-US" sz="2182" baseline="30000" dirty="0">
                <a:latin typeface="Dante" panose="02020502050200020203" pitchFamily="18" charset="0"/>
                <a:cs typeface="Arial" panose="020B0604020202020204" pitchFamily="34" charset="0"/>
              </a:rPr>
              <a:t>nd</a:t>
            </a:r>
            <a:r>
              <a:rPr lang="en-US" sz="2182" dirty="0">
                <a:latin typeface="Dante" panose="02020502050200020203" pitchFamily="18" charset="0"/>
                <a:cs typeface="Arial" panose="020B0604020202020204" pitchFamily="34" charset="0"/>
              </a:rPr>
              <a:t> Place Winners</a:t>
            </a:r>
          </a:p>
          <a:p>
            <a:pPr lvl="1" algn="ctr"/>
            <a:r>
              <a:rPr lang="en-US" sz="2182" dirty="0">
                <a:latin typeface="Dante" panose="02020502050200020203" pitchFamily="18" charset="0"/>
                <a:cs typeface="Arial" panose="020B0604020202020204" pitchFamily="34" charset="0"/>
              </a:rPr>
              <a:t>$100 for 3</a:t>
            </a:r>
            <a:r>
              <a:rPr lang="en-US" sz="2182" baseline="30000" dirty="0">
                <a:latin typeface="Dante" panose="02020502050200020203" pitchFamily="18" charset="0"/>
                <a:cs typeface="Arial" panose="020B0604020202020204" pitchFamily="34" charset="0"/>
              </a:rPr>
              <a:t>rd</a:t>
            </a:r>
            <a:r>
              <a:rPr lang="en-US" sz="2182" dirty="0">
                <a:latin typeface="Dante" panose="02020502050200020203" pitchFamily="18" charset="0"/>
                <a:cs typeface="Arial" panose="020B0604020202020204" pitchFamily="34" charset="0"/>
              </a:rPr>
              <a:t> Place Winners</a:t>
            </a:r>
          </a:p>
          <a:p>
            <a:pPr lvl="1"/>
            <a:endParaRPr lang="en-US" sz="1818" dirty="0">
              <a:latin typeface="Dante" panose="02020502050200020203" pitchFamily="18" charset="0"/>
              <a:cs typeface="Arial" panose="020B0604020202020204" pitchFamily="34" charset="0"/>
            </a:endParaRPr>
          </a:p>
          <a:p>
            <a:pPr>
              <a:lnSpc>
                <a:spcPct val="80000"/>
              </a:lnSpc>
            </a:pPr>
            <a:r>
              <a:rPr lang="en-US" sz="1818" dirty="0">
                <a:latin typeface="Dante" panose="02020502050200020203" pitchFamily="18" charset="0"/>
                <a:cs typeface="Arial" panose="020B0604020202020204" pitchFamily="34" charset="0"/>
              </a:rPr>
              <a:t>Monetary awards from the NACD Auxiliary.</a:t>
            </a:r>
          </a:p>
        </p:txBody>
      </p:sp>
      <p:sp>
        <p:nvSpPr>
          <p:cNvPr id="4" name="TextBox 3">
            <a:extLst>
              <a:ext uri="{FF2B5EF4-FFF2-40B4-BE49-F238E27FC236}">
                <a16:creationId xmlns:a16="http://schemas.microsoft.com/office/drawing/2014/main" id="{C006AA1E-2722-480A-A578-D652699D2CDE}"/>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4"/>
              </a:rPr>
              <a:t>www.nacdnet.org</a:t>
            </a:r>
            <a:r>
              <a:rPr lang="en-US" sz="1000" dirty="0"/>
              <a:t> </a:t>
            </a:r>
          </a:p>
        </p:txBody>
      </p:sp>
      <p:pic>
        <p:nvPicPr>
          <p:cNvPr id="5" name="Picture 4" descr="A close up of a sign&#10;&#10;Description automatically generated">
            <a:extLst>
              <a:ext uri="{FF2B5EF4-FFF2-40B4-BE49-F238E27FC236}">
                <a16:creationId xmlns:a16="http://schemas.microsoft.com/office/drawing/2014/main" id="{9E9590F4-48E2-4A32-8E17-24046BADB1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extLst>
      <p:ext uri="{BB962C8B-B14F-4D97-AF65-F5344CB8AC3E}">
        <p14:creationId xmlns:p14="http://schemas.microsoft.com/office/powerpoint/2010/main" val="1714368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579CD88-E45C-4323-AE86-0750B4FCDD18}"/>
              </a:ext>
            </a:extLst>
          </p:cNvPr>
          <p:cNvSpPr>
            <a:spLocks noGrp="1"/>
          </p:cNvSpPr>
          <p:nvPr>
            <p:ph type="title"/>
          </p:nvPr>
        </p:nvSpPr>
        <p:spPr>
          <a:xfrm>
            <a:off x="1284019" y="599002"/>
            <a:ext cx="6566065" cy="1039091"/>
          </a:xfrm>
        </p:spPr>
        <p:txBody>
          <a:bodyPr/>
          <a:lstStyle/>
          <a:p>
            <a:pPr algn="ctr"/>
            <a:r>
              <a:rPr lang="en-US" b="1" dirty="0">
                <a:latin typeface="Dante" panose="02020502050200020203" pitchFamily="18" charset="0"/>
              </a:rPr>
              <a:t>Poster Contest Rules</a:t>
            </a:r>
            <a:endParaRPr lang="en-US" dirty="0">
              <a:latin typeface="Dante" panose="02020502050200020203" pitchFamily="18" charset="0"/>
            </a:endParaRPr>
          </a:p>
        </p:txBody>
      </p:sp>
      <p:sp>
        <p:nvSpPr>
          <p:cNvPr id="9" name="Rectangle 8">
            <a:extLst>
              <a:ext uri="{FF2B5EF4-FFF2-40B4-BE49-F238E27FC236}">
                <a16:creationId xmlns:a16="http://schemas.microsoft.com/office/drawing/2014/main" id="{A9F2422F-2CB7-406A-8DCC-92AF9EA46E98}"/>
              </a:ext>
            </a:extLst>
          </p:cNvPr>
          <p:cNvSpPr/>
          <p:nvPr/>
        </p:nvSpPr>
        <p:spPr>
          <a:xfrm>
            <a:off x="519120" y="1541798"/>
            <a:ext cx="8095861" cy="3556486"/>
          </a:xfrm>
          <a:prstGeom prst="rect">
            <a:avLst/>
          </a:prstGeom>
        </p:spPr>
        <p:txBody>
          <a:bodyPr wrap="square">
            <a:spAutoFit/>
          </a:bodyPr>
          <a:lstStyle/>
          <a:p>
            <a:pPr marL="259775" indent="-259775">
              <a:lnSpc>
                <a:spcPct val="150000"/>
              </a:lnSpc>
              <a:buFont typeface="Arial" panose="020B0604020202020204" pitchFamily="34" charset="0"/>
              <a:buChar char="•"/>
            </a:pPr>
            <a:r>
              <a:rPr lang="en-US" sz="2545" dirty="0">
                <a:latin typeface="Dante" panose="02020502050200020203" pitchFamily="18" charset="0"/>
                <a:cs typeface="Arial" panose="020B0604020202020204" pitchFamily="34" charset="0"/>
              </a:rPr>
              <a:t>Poster must be turned in on time for judging. </a:t>
            </a:r>
          </a:p>
          <a:p>
            <a:pPr marL="259775" indent="-259775">
              <a:lnSpc>
                <a:spcPct val="150000"/>
              </a:lnSpc>
              <a:buFont typeface="Arial" panose="020B0604020202020204" pitchFamily="34" charset="0"/>
              <a:buChar char="•"/>
            </a:pPr>
            <a:r>
              <a:rPr lang="en-US" sz="2545" dirty="0">
                <a:latin typeface="Dante" panose="02020502050200020203" pitchFamily="18" charset="0"/>
                <a:cs typeface="Arial" panose="020B0604020202020204" pitchFamily="34" charset="0"/>
              </a:rPr>
              <a:t>Attach the poster </a:t>
            </a:r>
            <a:r>
              <a:rPr lang="en-US" sz="2545" b="1" dirty="0">
                <a:latin typeface="Dante" panose="02020502050200020203" pitchFamily="18" charset="0"/>
                <a:cs typeface="Arial" panose="020B0604020202020204" pitchFamily="34" charset="0"/>
                <a:hlinkClick r:id="rId4"/>
              </a:rPr>
              <a:t>entry form</a:t>
            </a:r>
            <a:r>
              <a:rPr lang="en-US" sz="2545" dirty="0">
                <a:latin typeface="Dante" panose="02020502050200020203" pitchFamily="18" charset="0"/>
                <a:cs typeface="Arial" panose="020B0604020202020204" pitchFamily="34" charset="0"/>
              </a:rPr>
              <a:t>, signed by a parent or guardian, to the back of the poster.</a:t>
            </a:r>
          </a:p>
          <a:p>
            <a:pPr marL="259775" indent="-259775">
              <a:lnSpc>
                <a:spcPct val="150000"/>
              </a:lnSpc>
              <a:buFont typeface="Arial" panose="020B0604020202020204" pitchFamily="34" charset="0"/>
              <a:buChar char="•"/>
            </a:pPr>
            <a:r>
              <a:rPr lang="en-US" sz="2545" dirty="0">
                <a:latin typeface="Dante" panose="02020502050200020203" pitchFamily="18" charset="0"/>
                <a:cs typeface="Arial" panose="020B0604020202020204" pitchFamily="34" charset="0"/>
              </a:rPr>
              <a:t>Entry must be contestant's original creation.</a:t>
            </a:r>
          </a:p>
          <a:p>
            <a:pPr marL="259775" indent="-259775">
              <a:lnSpc>
                <a:spcPct val="150000"/>
              </a:lnSpc>
              <a:buFont typeface="Arial" panose="020B0604020202020204" pitchFamily="34" charset="0"/>
              <a:buChar char="•"/>
            </a:pPr>
            <a:r>
              <a:rPr lang="en-US" sz="2545" dirty="0">
                <a:latin typeface="Dante" panose="02020502050200020203" pitchFamily="18" charset="0"/>
                <a:cs typeface="Arial" panose="020B0604020202020204" pitchFamily="34" charset="0"/>
              </a:rPr>
              <a:t>Any media may be used to create a flat poster (ex. paint, crayons, stickers, etc.)</a:t>
            </a:r>
          </a:p>
        </p:txBody>
      </p:sp>
      <p:sp>
        <p:nvSpPr>
          <p:cNvPr id="4" name="TextBox 3">
            <a:extLst>
              <a:ext uri="{FF2B5EF4-FFF2-40B4-BE49-F238E27FC236}">
                <a16:creationId xmlns:a16="http://schemas.microsoft.com/office/drawing/2014/main" id="{E6D27A8D-BBF5-4897-A024-51C9D8AF154A}"/>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5"/>
              </a:rPr>
              <a:t>www.nacdnet.org</a:t>
            </a:r>
            <a:r>
              <a:rPr lang="en-US" sz="1000" dirty="0"/>
              <a:t> </a:t>
            </a:r>
          </a:p>
        </p:txBody>
      </p:sp>
      <p:pic>
        <p:nvPicPr>
          <p:cNvPr id="5" name="Picture 4" descr="A close up of a sign&#10;&#10;Description automatically generated">
            <a:extLst>
              <a:ext uri="{FF2B5EF4-FFF2-40B4-BE49-F238E27FC236}">
                <a16:creationId xmlns:a16="http://schemas.microsoft.com/office/drawing/2014/main" id="{26655076-F932-42AC-8118-3FA73F32E07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extLst>
      <p:ext uri="{BB962C8B-B14F-4D97-AF65-F5344CB8AC3E}">
        <p14:creationId xmlns:p14="http://schemas.microsoft.com/office/powerpoint/2010/main" val="1519638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579CD88-E45C-4323-AE86-0750B4FCDD18}"/>
              </a:ext>
            </a:extLst>
          </p:cNvPr>
          <p:cNvSpPr>
            <a:spLocks noGrp="1"/>
          </p:cNvSpPr>
          <p:nvPr>
            <p:ph type="title"/>
          </p:nvPr>
        </p:nvSpPr>
        <p:spPr>
          <a:xfrm>
            <a:off x="599290" y="503155"/>
            <a:ext cx="7250794" cy="1039091"/>
          </a:xfrm>
        </p:spPr>
        <p:txBody>
          <a:bodyPr>
            <a:normAutofit/>
          </a:bodyPr>
          <a:lstStyle/>
          <a:p>
            <a:pPr algn="ctr"/>
            <a:r>
              <a:rPr lang="en-US" b="1" dirty="0">
                <a:latin typeface="Dante" panose="02020502050200020203" pitchFamily="18" charset="0"/>
              </a:rPr>
              <a:t>Poster Contest Rules Cont.</a:t>
            </a:r>
            <a:endParaRPr lang="en-US" dirty="0">
              <a:latin typeface="Dante" panose="02020502050200020203" pitchFamily="18" charset="0"/>
            </a:endParaRPr>
          </a:p>
        </p:txBody>
      </p:sp>
      <p:sp>
        <p:nvSpPr>
          <p:cNvPr id="9" name="Rectangle 8">
            <a:extLst>
              <a:ext uri="{FF2B5EF4-FFF2-40B4-BE49-F238E27FC236}">
                <a16:creationId xmlns:a16="http://schemas.microsoft.com/office/drawing/2014/main" id="{A9F2422F-2CB7-406A-8DCC-92AF9EA46E98}"/>
              </a:ext>
            </a:extLst>
          </p:cNvPr>
          <p:cNvSpPr/>
          <p:nvPr/>
        </p:nvSpPr>
        <p:spPr>
          <a:xfrm>
            <a:off x="465753" y="1446399"/>
            <a:ext cx="8212493" cy="4143955"/>
          </a:xfrm>
          <a:prstGeom prst="rect">
            <a:avLst/>
          </a:prstGeom>
        </p:spPr>
        <p:txBody>
          <a:bodyPr wrap="square">
            <a:spAutoFit/>
          </a:bodyPr>
          <a:lstStyle/>
          <a:p>
            <a:pPr marL="259775" indent="-259775">
              <a:lnSpc>
                <a:spcPct val="150000"/>
              </a:lnSpc>
              <a:buFont typeface="Arial" panose="020B0604020202020204" pitchFamily="34" charset="0"/>
              <a:buChar char="•"/>
            </a:pPr>
            <a:r>
              <a:rPr lang="en-US" sz="2545" dirty="0">
                <a:latin typeface="Dante" panose="02020502050200020203" pitchFamily="18" charset="0"/>
              </a:rPr>
              <a:t>It is the </a:t>
            </a:r>
            <a:r>
              <a:rPr lang="en-US" sz="2545" b="1" dirty="0">
                <a:latin typeface="Dante" panose="02020502050200020203" pitchFamily="18" charset="0"/>
              </a:rPr>
              <a:t>local district/state association/auxiliary/agency’s decision </a:t>
            </a:r>
            <a:r>
              <a:rPr lang="en-US" sz="2545" dirty="0">
                <a:latin typeface="Dante" panose="02020502050200020203" pitchFamily="18" charset="0"/>
              </a:rPr>
              <a:t>what size and what kind of poster (hand drawn or digital) they accept for your </a:t>
            </a:r>
            <a:r>
              <a:rPr lang="en-US" sz="2545" b="1" dirty="0">
                <a:latin typeface="Dante" panose="02020502050200020203" pitchFamily="18" charset="0"/>
              </a:rPr>
              <a:t>local or state contest. </a:t>
            </a:r>
          </a:p>
          <a:p>
            <a:pPr marL="259775" indent="-259775">
              <a:lnSpc>
                <a:spcPct val="150000"/>
              </a:lnSpc>
              <a:buFont typeface="Arial" panose="020B0604020202020204" pitchFamily="34" charset="0"/>
              <a:buChar char="•"/>
            </a:pPr>
            <a:r>
              <a:rPr lang="en-US" sz="2545" b="1" dirty="0">
                <a:latin typeface="Dante" panose="02020502050200020203" pitchFamily="18" charset="0"/>
                <a:cs typeface="Arial" panose="020B0604020202020204" pitchFamily="34" charset="0"/>
              </a:rPr>
              <a:t>Only digital posters </a:t>
            </a:r>
            <a:r>
              <a:rPr lang="en-US" sz="2545" dirty="0">
                <a:latin typeface="Dante" panose="02020502050200020203" pitchFamily="18" charset="0"/>
              </a:rPr>
              <a:t>(photographs or scanned copies of the hand drawn posters in a JPEG format) </a:t>
            </a:r>
            <a:r>
              <a:rPr lang="en-US" sz="2545" dirty="0">
                <a:latin typeface="Dante" panose="02020502050200020203" pitchFamily="18" charset="0"/>
                <a:cs typeface="Arial" panose="020B0604020202020204" pitchFamily="34" charset="0"/>
              </a:rPr>
              <a:t>will be accepted </a:t>
            </a:r>
            <a:r>
              <a:rPr lang="en-US" sz="2545" b="1" dirty="0">
                <a:latin typeface="Dante" panose="02020502050200020203" pitchFamily="18" charset="0"/>
                <a:cs typeface="Arial" panose="020B0604020202020204" pitchFamily="34" charset="0"/>
              </a:rPr>
              <a:t>at the national level</a:t>
            </a:r>
            <a:r>
              <a:rPr lang="en-US" sz="2545" dirty="0">
                <a:latin typeface="Dante" panose="02020502050200020203" pitchFamily="18" charset="0"/>
                <a:cs typeface="Arial" panose="020B0604020202020204" pitchFamily="34" charset="0"/>
              </a:rPr>
              <a:t>. </a:t>
            </a:r>
            <a:r>
              <a:rPr lang="en-US" sz="2545" dirty="0">
                <a:latin typeface="Dante" panose="02020502050200020203" pitchFamily="18" charset="0"/>
              </a:rPr>
              <a:t>Photographs must be clear and well-framed.  </a:t>
            </a:r>
          </a:p>
          <a:p>
            <a:pPr marL="259775" indent="-259775">
              <a:lnSpc>
                <a:spcPct val="150000"/>
              </a:lnSpc>
              <a:buFont typeface="Arial" panose="020B0604020202020204" pitchFamily="34" charset="0"/>
              <a:buChar char="•"/>
            </a:pPr>
            <a:endParaRPr lang="en-US" sz="2545" b="1" dirty="0">
              <a:latin typeface="Dante" panose="02020502050200020203" pitchFamily="18" charset="0"/>
              <a:cs typeface="Arial" panose="020B0604020202020204" pitchFamily="34" charset="0"/>
            </a:endParaRPr>
          </a:p>
        </p:txBody>
      </p:sp>
      <p:sp>
        <p:nvSpPr>
          <p:cNvPr id="4" name="TextBox 3">
            <a:extLst>
              <a:ext uri="{FF2B5EF4-FFF2-40B4-BE49-F238E27FC236}">
                <a16:creationId xmlns:a16="http://schemas.microsoft.com/office/drawing/2014/main" id="{4291D866-7787-4BEB-988D-2E9307A8AE98}"/>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4"/>
              </a:rPr>
              <a:t>www.nacdnet.org</a:t>
            </a:r>
            <a:r>
              <a:rPr lang="en-US" sz="1000" dirty="0"/>
              <a:t> </a:t>
            </a:r>
          </a:p>
        </p:txBody>
      </p:sp>
      <p:pic>
        <p:nvPicPr>
          <p:cNvPr id="5" name="Picture 4" descr="A close up of a sign&#10;&#10;Description automatically generated">
            <a:extLst>
              <a:ext uri="{FF2B5EF4-FFF2-40B4-BE49-F238E27FC236}">
                <a16:creationId xmlns:a16="http://schemas.microsoft.com/office/drawing/2014/main" id="{9902CE06-C72F-4FAC-9FDF-33F69820DF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extLst>
      <p:ext uri="{BB962C8B-B14F-4D97-AF65-F5344CB8AC3E}">
        <p14:creationId xmlns:p14="http://schemas.microsoft.com/office/powerpoint/2010/main" val="532790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71BF85-DB57-4443-B63D-AFE8CCEF56F3}"/>
              </a:ext>
            </a:extLst>
          </p:cNvPr>
          <p:cNvSpPr txBox="1">
            <a:spLocks/>
          </p:cNvSpPr>
          <p:nvPr/>
        </p:nvSpPr>
        <p:spPr>
          <a:xfrm>
            <a:off x="1108512" y="575108"/>
            <a:ext cx="7481455" cy="1039091"/>
          </a:xfrm>
          <a:prstGeom prst="rect">
            <a:avLst/>
          </a:prstGeom>
        </p:spPr>
        <p:txBody>
          <a:bodyPr vert="horz" lIns="0" tIns="41564" rIns="0" bIns="41564" rtlCol="0" anchor="ctr">
            <a:normAutofit/>
          </a:bodyPr>
          <a:lstStyle>
            <a:lvl1pPr algn="l" defTabSz="1005894" rtl="0" eaLnBrk="1" latinLnBrk="0" hangingPunct="1">
              <a:spcBef>
                <a:spcPct val="0"/>
              </a:spcBef>
              <a:buNone/>
              <a:defRPr sz="396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latin typeface="Dante" panose="02020502050200020203" pitchFamily="18" charset="0"/>
              </a:rPr>
              <a:t>What </a:t>
            </a:r>
            <a:r>
              <a:rPr lang="en-US" sz="3600" b="1" dirty="0">
                <a:latin typeface="Dante" panose="02020502050200020203" pitchFamily="18" charset="0"/>
                <a:cs typeface="Arial" panose="020B0604020202020204" pitchFamily="34" charset="0"/>
              </a:rPr>
              <a:t>makes</a:t>
            </a:r>
            <a:r>
              <a:rPr lang="en-US" sz="3600" b="1" dirty="0">
                <a:latin typeface="Dante" panose="02020502050200020203" pitchFamily="18" charset="0"/>
              </a:rPr>
              <a:t> a good Poster?</a:t>
            </a:r>
            <a:endParaRPr lang="en-US" sz="3600" dirty="0">
              <a:latin typeface="Dante" panose="02020502050200020203" pitchFamily="18" charset="0"/>
            </a:endParaRPr>
          </a:p>
        </p:txBody>
      </p:sp>
      <p:sp>
        <p:nvSpPr>
          <p:cNvPr id="9" name="Rectangle 8">
            <a:extLst>
              <a:ext uri="{FF2B5EF4-FFF2-40B4-BE49-F238E27FC236}">
                <a16:creationId xmlns:a16="http://schemas.microsoft.com/office/drawing/2014/main" id="{C6D572AB-8386-4E79-83CC-EE1163007477}"/>
              </a:ext>
            </a:extLst>
          </p:cNvPr>
          <p:cNvSpPr/>
          <p:nvPr/>
        </p:nvSpPr>
        <p:spPr>
          <a:xfrm>
            <a:off x="1647701" y="1960563"/>
            <a:ext cx="5848598" cy="2381549"/>
          </a:xfrm>
          <a:prstGeom prst="rect">
            <a:avLst/>
          </a:prstGeom>
        </p:spPr>
        <p:txBody>
          <a:bodyPr wrap="square">
            <a:spAutoFit/>
          </a:bodyPr>
          <a:lstStyle/>
          <a:p>
            <a:pPr marL="259775" indent="-259775">
              <a:lnSpc>
                <a:spcPct val="150000"/>
              </a:lnSpc>
              <a:buFont typeface="Arial" panose="020B0604020202020204" pitchFamily="34" charset="0"/>
              <a:buChar char="•"/>
            </a:pPr>
            <a:r>
              <a:rPr lang="en-US" sz="2545" dirty="0">
                <a:latin typeface="Dante" panose="02020502050200020203" pitchFamily="18" charset="0"/>
                <a:cs typeface="Arial" panose="020B0604020202020204" pitchFamily="34" charset="0"/>
              </a:rPr>
              <a:t>Attracts attention</a:t>
            </a:r>
          </a:p>
          <a:p>
            <a:pPr marL="259775" indent="-259775">
              <a:lnSpc>
                <a:spcPct val="150000"/>
              </a:lnSpc>
              <a:buFont typeface="Arial" panose="020B0604020202020204" pitchFamily="34" charset="0"/>
              <a:buChar char="•"/>
            </a:pPr>
            <a:r>
              <a:rPr lang="en-US" sz="2545" dirty="0">
                <a:latin typeface="Dante" panose="02020502050200020203" pitchFamily="18" charset="0"/>
                <a:cs typeface="Arial" panose="020B0604020202020204" pitchFamily="34" charset="0"/>
              </a:rPr>
              <a:t>Is simple and concise</a:t>
            </a:r>
          </a:p>
          <a:p>
            <a:pPr marL="259775" indent="-259775">
              <a:lnSpc>
                <a:spcPct val="150000"/>
              </a:lnSpc>
              <a:buFont typeface="Arial" panose="020B0604020202020204" pitchFamily="34" charset="0"/>
              <a:buChar char="•"/>
            </a:pPr>
            <a:r>
              <a:rPr lang="en-US" sz="2545" dirty="0">
                <a:latin typeface="Dante" panose="02020502050200020203" pitchFamily="18" charset="0"/>
                <a:cs typeface="Arial" panose="020B0604020202020204" pitchFamily="34" charset="0"/>
              </a:rPr>
              <a:t>Uses colors and white space effectively</a:t>
            </a:r>
          </a:p>
          <a:p>
            <a:pPr marL="259775" indent="-259775">
              <a:lnSpc>
                <a:spcPct val="150000"/>
              </a:lnSpc>
              <a:buFont typeface="Arial" panose="020B0604020202020204" pitchFamily="34" charset="0"/>
              <a:buChar char="•"/>
            </a:pPr>
            <a:r>
              <a:rPr lang="en-US" sz="2545" dirty="0">
                <a:latin typeface="Dante" panose="02020502050200020203" pitchFamily="18" charset="0"/>
                <a:cs typeface="Arial" panose="020B0604020202020204" pitchFamily="34" charset="0"/>
              </a:rPr>
              <a:t>Text is large enough to be easily read</a:t>
            </a:r>
          </a:p>
        </p:txBody>
      </p:sp>
      <p:sp>
        <p:nvSpPr>
          <p:cNvPr id="4" name="TextBox 3">
            <a:extLst>
              <a:ext uri="{FF2B5EF4-FFF2-40B4-BE49-F238E27FC236}">
                <a16:creationId xmlns:a16="http://schemas.microsoft.com/office/drawing/2014/main" id="{6397CAB9-F392-4C4F-BA57-6F4670380E66}"/>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4"/>
              </a:rPr>
              <a:t>www.nacdnet.org</a:t>
            </a:r>
            <a:r>
              <a:rPr lang="en-US" sz="1000" dirty="0"/>
              <a:t> </a:t>
            </a:r>
          </a:p>
        </p:txBody>
      </p:sp>
      <p:pic>
        <p:nvPicPr>
          <p:cNvPr id="5" name="Picture 4" descr="A close up of a sign&#10;&#10;Description automatically generated">
            <a:extLst>
              <a:ext uri="{FF2B5EF4-FFF2-40B4-BE49-F238E27FC236}">
                <a16:creationId xmlns:a16="http://schemas.microsoft.com/office/drawing/2014/main" id="{FA16322F-A63F-4A5A-8903-BE5B551D0A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extLst>
      <p:ext uri="{BB962C8B-B14F-4D97-AF65-F5344CB8AC3E}">
        <p14:creationId xmlns:p14="http://schemas.microsoft.com/office/powerpoint/2010/main" val="4207688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82039" y="640909"/>
            <a:ext cx="8683831" cy="1011430"/>
          </a:xfrm>
        </p:spPr>
        <p:txBody>
          <a:bodyPr rtlCol="0">
            <a:normAutofit/>
          </a:bodyPr>
          <a:lstStyle/>
          <a:p>
            <a:pPr algn="ctr">
              <a:defRPr/>
            </a:pPr>
            <a:r>
              <a:rPr lang="en-US" sz="4000" b="1" dirty="0">
                <a:latin typeface="Dante" panose="02020502050200020203" pitchFamily="18" charset="0"/>
              </a:rPr>
              <a:t>When forming ideas for your poster…</a:t>
            </a:r>
          </a:p>
        </p:txBody>
      </p:sp>
      <p:sp>
        <p:nvSpPr>
          <p:cNvPr id="9" name="Rectangle 8">
            <a:extLst>
              <a:ext uri="{FF2B5EF4-FFF2-40B4-BE49-F238E27FC236}">
                <a16:creationId xmlns:a16="http://schemas.microsoft.com/office/drawing/2014/main" id="{5D6DEF70-0F4C-4B57-81C5-C947B0EEFE5B}"/>
              </a:ext>
            </a:extLst>
          </p:cNvPr>
          <p:cNvSpPr/>
          <p:nvPr/>
        </p:nvSpPr>
        <p:spPr>
          <a:xfrm>
            <a:off x="533955" y="1762021"/>
            <a:ext cx="8180000" cy="3726469"/>
          </a:xfrm>
          <a:prstGeom prst="rect">
            <a:avLst/>
          </a:prstGeom>
        </p:spPr>
        <p:txBody>
          <a:bodyPr wrap="square">
            <a:spAutoFit/>
          </a:bodyPr>
          <a:lstStyle/>
          <a:p>
            <a:pPr marL="311730" indent="-311730">
              <a:buFont typeface="Arial" panose="020B0604020202020204" pitchFamily="34" charset="0"/>
              <a:buChar char="•"/>
            </a:pPr>
            <a:r>
              <a:rPr lang="en-US" sz="2545" dirty="0">
                <a:latin typeface="Dante" panose="02020502050200020203" pitchFamily="18" charset="0"/>
                <a:cs typeface="Arial" panose="020B0604020202020204" pitchFamily="34" charset="0"/>
              </a:rPr>
              <a:t>Research the topic of the theme</a:t>
            </a:r>
          </a:p>
          <a:p>
            <a:pPr marL="311730" indent="-311730">
              <a:buFont typeface="Arial" panose="020B0604020202020204" pitchFamily="34" charset="0"/>
              <a:buChar char="•"/>
            </a:pPr>
            <a:r>
              <a:rPr lang="en-US" sz="2545" dirty="0">
                <a:latin typeface="Dante" panose="02020502050200020203" pitchFamily="18" charset="0"/>
                <a:cs typeface="Arial" panose="020B0604020202020204" pitchFamily="34" charset="0"/>
              </a:rPr>
              <a:t>Brainstorm ideas and make a list</a:t>
            </a:r>
          </a:p>
          <a:p>
            <a:pPr marL="311730" indent="-311730">
              <a:buFont typeface="Arial" panose="020B0604020202020204" pitchFamily="34" charset="0"/>
              <a:buChar char="•"/>
            </a:pPr>
            <a:r>
              <a:rPr lang="en-US" sz="2545" dirty="0">
                <a:latin typeface="Dante" panose="02020502050200020203" pitchFamily="18" charset="0"/>
                <a:cs typeface="Arial" panose="020B0604020202020204" pitchFamily="34" charset="0"/>
              </a:rPr>
              <a:t>Use the theme as your title:</a:t>
            </a:r>
          </a:p>
          <a:p>
            <a:pPr algn="ctr">
              <a:defRPr/>
            </a:pPr>
            <a:r>
              <a:rPr lang="en-US" sz="2545" b="1" dirty="0">
                <a:latin typeface="Dante" panose="02020502050200020203" pitchFamily="18" charset="0"/>
                <a:cs typeface="Arial" panose="020B0604020202020204" pitchFamily="34" charset="0"/>
              </a:rPr>
              <a:t>  “</a:t>
            </a:r>
            <a:r>
              <a:rPr lang="en-US" sz="3600" b="1" dirty="0">
                <a:latin typeface="Dante" panose="02020502050200020203" pitchFamily="18" charset="0"/>
                <a:cs typeface="Arial" charset="0"/>
              </a:rPr>
              <a:t>Healthy Forests, Healthy Communities”</a:t>
            </a:r>
          </a:p>
          <a:p>
            <a:pPr marL="145474" indent="-311730">
              <a:buFont typeface="Arial" panose="020B0604020202020204" pitchFamily="34" charset="0"/>
              <a:buChar char="•"/>
            </a:pPr>
            <a:r>
              <a:rPr lang="en-US" sz="2545" dirty="0">
                <a:latin typeface="Dante" panose="02020502050200020203" pitchFamily="18" charset="0"/>
                <a:cs typeface="Arial" panose="020B0604020202020204" pitchFamily="34" charset="0"/>
              </a:rPr>
              <a:t>Use some of the important issues from this presentation</a:t>
            </a:r>
          </a:p>
          <a:p>
            <a:pPr marL="145474" indent="-311730">
              <a:buFont typeface="Arial" panose="020B0604020202020204" pitchFamily="34" charset="0"/>
              <a:buChar char="•"/>
            </a:pPr>
            <a:r>
              <a:rPr lang="en-US" sz="2545" dirty="0">
                <a:latin typeface="Dante" panose="02020502050200020203" pitchFamily="18" charset="0"/>
                <a:cs typeface="Arial" panose="020B0604020202020204" pitchFamily="34" charset="0"/>
              </a:rPr>
              <a:t>Look around your community for ideas</a:t>
            </a:r>
          </a:p>
          <a:p>
            <a:pPr marL="145474" indent="-311730">
              <a:buFont typeface="Arial" panose="020B0604020202020204" pitchFamily="34" charset="0"/>
              <a:buChar char="•"/>
            </a:pPr>
            <a:r>
              <a:rPr lang="en-US" sz="2545" dirty="0">
                <a:latin typeface="Dante" panose="02020502050200020203" pitchFamily="18" charset="0"/>
                <a:cs typeface="Arial" panose="020B0604020202020204" pitchFamily="34" charset="0"/>
              </a:rPr>
              <a:t>Talk to professionals in the industry</a:t>
            </a:r>
          </a:p>
          <a:p>
            <a:pPr marL="145474" indent="-311730">
              <a:buFont typeface="Arial" panose="020B0604020202020204" pitchFamily="34" charset="0"/>
              <a:buChar char="•"/>
            </a:pPr>
            <a:r>
              <a:rPr lang="en-US" sz="2545" dirty="0">
                <a:latin typeface="Dante" panose="02020502050200020203" pitchFamily="18" charset="0"/>
                <a:cs typeface="Arial" panose="020B0604020202020204" pitchFamily="34" charset="0"/>
              </a:rPr>
              <a:t>Research soil health and use the information you find</a:t>
            </a:r>
          </a:p>
          <a:p>
            <a:pPr marL="249384" lvl="1" algn="ctr">
              <a:lnSpc>
                <a:spcPct val="150000"/>
              </a:lnSpc>
            </a:pPr>
            <a:endParaRPr lang="en-US" sz="1636" b="1" dirty="0">
              <a:solidFill>
                <a:schemeClr val="bg1"/>
              </a:solidFill>
              <a:latin typeface="Dante" panose="02020502050200020203" pitchFamily="18" charset="0"/>
              <a:cs typeface="Arial" panose="020B0604020202020204" pitchFamily="34" charset="0"/>
            </a:endParaRPr>
          </a:p>
        </p:txBody>
      </p:sp>
      <p:sp>
        <p:nvSpPr>
          <p:cNvPr id="4" name="TextBox 3">
            <a:extLst>
              <a:ext uri="{FF2B5EF4-FFF2-40B4-BE49-F238E27FC236}">
                <a16:creationId xmlns:a16="http://schemas.microsoft.com/office/drawing/2014/main" id="{59E76B84-289D-4285-A58A-0A931FCE943D}"/>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4"/>
              </a:rPr>
              <a:t>www.nacdnet.org</a:t>
            </a:r>
            <a:r>
              <a:rPr lang="en-US" sz="1000" dirty="0"/>
              <a:t> </a:t>
            </a:r>
          </a:p>
        </p:txBody>
      </p:sp>
      <p:pic>
        <p:nvPicPr>
          <p:cNvPr id="5" name="Picture 4" descr="A close up of a sign&#10;&#10;Description automatically generated">
            <a:extLst>
              <a:ext uri="{FF2B5EF4-FFF2-40B4-BE49-F238E27FC236}">
                <a16:creationId xmlns:a16="http://schemas.microsoft.com/office/drawing/2014/main" id="{192A661E-1A5D-4A7F-8AE1-48B6728EB1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extLst>
      <p:ext uri="{BB962C8B-B14F-4D97-AF65-F5344CB8AC3E}">
        <p14:creationId xmlns:p14="http://schemas.microsoft.com/office/powerpoint/2010/main" val="3841447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84385C2-EECD-4F20-A7DB-E16BF926DC61}"/>
              </a:ext>
            </a:extLst>
          </p:cNvPr>
          <p:cNvSpPr/>
          <p:nvPr/>
        </p:nvSpPr>
        <p:spPr>
          <a:xfrm>
            <a:off x="342654" y="1427979"/>
            <a:ext cx="8472703" cy="3146374"/>
          </a:xfrm>
          <a:prstGeom prst="rect">
            <a:avLst/>
          </a:prstGeom>
        </p:spPr>
        <p:txBody>
          <a:bodyPr wrap="square">
            <a:spAutoFit/>
          </a:bodyPr>
          <a:lstStyle/>
          <a:p>
            <a:pPr>
              <a:lnSpc>
                <a:spcPct val="150000"/>
              </a:lnSpc>
            </a:pPr>
            <a:r>
              <a:rPr lang="en-US" sz="2545" b="1" dirty="0">
                <a:latin typeface="Dante" panose="02020502050200020203" pitchFamily="18" charset="0"/>
                <a:ea typeface="Times New Roman" panose="02020603050405020304" pitchFamily="18" charset="0"/>
                <a:cs typeface="Arial" panose="020B0604020202020204" pitchFamily="34" charset="0"/>
              </a:rPr>
              <a:t>Do…</a:t>
            </a:r>
          </a:p>
          <a:p>
            <a:pPr marL="259775" indent="-259775">
              <a:lnSpc>
                <a:spcPct val="150000"/>
              </a:lnSpc>
              <a:buFont typeface="Arial" panose="020B0604020202020204" pitchFamily="34" charset="0"/>
              <a:buChar char="•"/>
            </a:pPr>
            <a:r>
              <a:rPr lang="en-US" sz="2182" dirty="0">
                <a:latin typeface="Dante" panose="02020502050200020203" pitchFamily="18" charset="0"/>
                <a:ea typeface="Times New Roman" panose="02020603050405020304" pitchFamily="18" charset="0"/>
                <a:cs typeface="Arial" panose="020B0604020202020204" pitchFamily="34" charset="0"/>
              </a:rPr>
              <a:t>limit text and balance a combination of illustrations and words.</a:t>
            </a:r>
          </a:p>
          <a:p>
            <a:pPr marL="259775" indent="-259775">
              <a:lnSpc>
                <a:spcPct val="150000"/>
              </a:lnSpc>
              <a:buFont typeface="Arial" panose="020B0604020202020204" pitchFamily="34" charset="0"/>
              <a:buChar char="•"/>
            </a:pPr>
            <a:r>
              <a:rPr lang="en-US" sz="2182" dirty="0">
                <a:latin typeface="Dante" panose="02020502050200020203" pitchFamily="18" charset="0"/>
                <a:ea typeface="Times New Roman" panose="02020603050405020304" pitchFamily="18" charset="0"/>
                <a:cs typeface="Arial" panose="020B0604020202020204" pitchFamily="34" charset="0"/>
              </a:rPr>
              <a:t>be as neat as you can and be sure to erase any penciled sketches or guidelines.</a:t>
            </a:r>
            <a:endParaRPr lang="en-US" sz="2182" dirty="0">
              <a:latin typeface="Dante" panose="02020502050200020203" pitchFamily="18" charset="0"/>
              <a:ea typeface="Times New Roman" panose="02020603050405020304" pitchFamily="18" charset="0"/>
              <a:cs typeface="Times New Roman" panose="02020603050405020304" pitchFamily="18" charset="0"/>
            </a:endParaRPr>
          </a:p>
          <a:p>
            <a:pPr marL="259775" indent="-259775">
              <a:lnSpc>
                <a:spcPct val="150000"/>
              </a:lnSpc>
              <a:buFont typeface="Arial" panose="020B0604020202020204" pitchFamily="34" charset="0"/>
              <a:buChar char="•"/>
            </a:pPr>
            <a:r>
              <a:rPr lang="en-US" sz="2182" dirty="0">
                <a:latin typeface="Dante" panose="02020502050200020203" pitchFamily="18" charset="0"/>
                <a:ea typeface="Times New Roman" panose="02020603050405020304" pitchFamily="18" charset="0"/>
                <a:cs typeface="Arial" panose="020B0604020202020204" pitchFamily="34" charset="0"/>
              </a:rPr>
              <a:t>blend colors when using crayons or colored pencils.</a:t>
            </a:r>
            <a:endParaRPr lang="en-US" sz="2182" dirty="0">
              <a:latin typeface="Dante" panose="02020502050200020203" pitchFamily="18" charset="0"/>
              <a:ea typeface="Times New Roman" panose="02020603050405020304" pitchFamily="18" charset="0"/>
              <a:cs typeface="Times New Roman" panose="02020603050405020304" pitchFamily="18" charset="0"/>
            </a:endParaRPr>
          </a:p>
          <a:p>
            <a:pPr marL="259775" indent="-259775">
              <a:lnSpc>
                <a:spcPct val="150000"/>
              </a:lnSpc>
              <a:buFont typeface="Arial" panose="020B0604020202020204" pitchFamily="34" charset="0"/>
              <a:buChar char="•"/>
            </a:pPr>
            <a:r>
              <a:rPr lang="en-US" sz="2182" dirty="0">
                <a:latin typeface="Dante" panose="02020502050200020203" pitchFamily="18" charset="0"/>
                <a:ea typeface="Times New Roman" panose="02020603050405020304" pitchFamily="18" charset="0"/>
                <a:cs typeface="Arial" panose="020B0604020202020204" pitchFamily="34" charset="0"/>
              </a:rPr>
              <a:t>research the theme topic as a way to brainstorm poster ideas.</a:t>
            </a:r>
            <a:endParaRPr lang="en-US" sz="2182" dirty="0">
              <a:latin typeface="Dante" panose="02020502050200020203" pitchFamily="18"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AB3F51CE-81C1-4674-B7B4-AB205231F313}"/>
              </a:ext>
            </a:extLst>
          </p:cNvPr>
          <p:cNvSpPr>
            <a:spLocks noGrp="1"/>
          </p:cNvSpPr>
          <p:nvPr>
            <p:ph type="title"/>
          </p:nvPr>
        </p:nvSpPr>
        <p:spPr>
          <a:xfrm>
            <a:off x="3259778" y="394710"/>
            <a:ext cx="2898426" cy="1011430"/>
          </a:xfrm>
        </p:spPr>
        <p:txBody>
          <a:bodyPr>
            <a:noAutofit/>
          </a:bodyPr>
          <a:lstStyle/>
          <a:p>
            <a:r>
              <a:rPr lang="en-US" b="1" dirty="0">
                <a:latin typeface="Dante" panose="02020502050200020203" pitchFamily="18" charset="0"/>
              </a:rPr>
              <a:t>Poster TIPS</a:t>
            </a:r>
          </a:p>
        </p:txBody>
      </p:sp>
      <p:sp>
        <p:nvSpPr>
          <p:cNvPr id="4" name="TextBox 3">
            <a:extLst>
              <a:ext uri="{FF2B5EF4-FFF2-40B4-BE49-F238E27FC236}">
                <a16:creationId xmlns:a16="http://schemas.microsoft.com/office/drawing/2014/main" id="{DD1AFA78-D4EC-482E-B7BA-0191D51DFEC0}"/>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4"/>
              </a:rPr>
              <a:t>www.nacdnet.org</a:t>
            </a:r>
            <a:r>
              <a:rPr lang="en-US" sz="1000" dirty="0"/>
              <a:t> </a:t>
            </a:r>
          </a:p>
        </p:txBody>
      </p:sp>
      <p:pic>
        <p:nvPicPr>
          <p:cNvPr id="5" name="Picture 4" descr="A close up of a sign&#10;&#10;Description automatically generated">
            <a:extLst>
              <a:ext uri="{FF2B5EF4-FFF2-40B4-BE49-F238E27FC236}">
                <a16:creationId xmlns:a16="http://schemas.microsoft.com/office/drawing/2014/main" id="{5F6D90AD-29A5-436B-B7CA-01D8F05097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extLst>
      <p:ext uri="{BB962C8B-B14F-4D97-AF65-F5344CB8AC3E}">
        <p14:creationId xmlns:p14="http://schemas.microsoft.com/office/powerpoint/2010/main" val="1019969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C4FFE4D-A3F9-4640-AFEC-2DE737EE9AFB}"/>
              </a:ext>
            </a:extLst>
          </p:cNvPr>
          <p:cNvSpPr/>
          <p:nvPr/>
        </p:nvSpPr>
        <p:spPr>
          <a:xfrm>
            <a:off x="734648" y="1603949"/>
            <a:ext cx="7674704" cy="3650102"/>
          </a:xfrm>
          <a:prstGeom prst="rect">
            <a:avLst/>
          </a:prstGeom>
        </p:spPr>
        <p:txBody>
          <a:bodyPr wrap="square">
            <a:spAutoFit/>
          </a:bodyPr>
          <a:lstStyle/>
          <a:p>
            <a:pPr>
              <a:lnSpc>
                <a:spcPct val="150000"/>
              </a:lnSpc>
            </a:pPr>
            <a:r>
              <a:rPr lang="en-US" sz="2545" b="1" dirty="0">
                <a:latin typeface="Dante" panose="02020502050200020203" pitchFamily="18" charset="0"/>
                <a:ea typeface="Times New Roman" panose="02020603050405020304" pitchFamily="18" charset="0"/>
                <a:cs typeface="Arial" panose="020B0604020202020204" pitchFamily="34" charset="0"/>
              </a:rPr>
              <a:t>Don’t…</a:t>
            </a:r>
            <a:r>
              <a:rPr lang="en-US" sz="2545" dirty="0">
                <a:latin typeface="Dante" panose="02020502050200020203" pitchFamily="18" charset="0"/>
                <a:ea typeface="Times New Roman" panose="02020603050405020304" pitchFamily="18" charset="0"/>
                <a:cs typeface="Arial" panose="020B0604020202020204" pitchFamily="34" charset="0"/>
              </a:rPr>
              <a:t> </a:t>
            </a:r>
          </a:p>
          <a:p>
            <a:pPr marL="259775" indent="-259775">
              <a:lnSpc>
                <a:spcPct val="150000"/>
              </a:lnSpc>
              <a:buFont typeface="Arial" panose="020B0604020202020204" pitchFamily="34" charset="0"/>
              <a:buChar char="•"/>
            </a:pPr>
            <a:r>
              <a:rPr lang="en-US" sz="2182" dirty="0">
                <a:latin typeface="Dante" panose="02020502050200020203" pitchFamily="18" charset="0"/>
                <a:ea typeface="Times New Roman" panose="02020603050405020304" pitchFamily="18" charset="0"/>
                <a:cs typeface="Arial" panose="020B0604020202020204" pitchFamily="34" charset="0"/>
              </a:rPr>
              <a:t>use staples, tacks, or tape.</a:t>
            </a:r>
          </a:p>
          <a:p>
            <a:pPr marL="259775" indent="-259775">
              <a:lnSpc>
                <a:spcPct val="150000"/>
              </a:lnSpc>
              <a:buFont typeface="Arial" panose="020B0604020202020204" pitchFamily="34" charset="0"/>
              <a:buChar char="•"/>
            </a:pPr>
            <a:r>
              <a:rPr lang="en-US" sz="2182" dirty="0">
                <a:latin typeface="Dante" panose="02020502050200020203" pitchFamily="18" charset="0"/>
                <a:ea typeface="Times New Roman" panose="02020603050405020304" pitchFamily="18" charset="0"/>
                <a:cs typeface="Arial" panose="020B0604020202020204" pitchFamily="34" charset="0"/>
              </a:rPr>
              <a:t>use fluorescent-colored posters.</a:t>
            </a:r>
          </a:p>
          <a:p>
            <a:pPr marL="259775" indent="-259775">
              <a:lnSpc>
                <a:spcPct val="150000"/>
              </a:lnSpc>
              <a:buFont typeface="Arial" panose="020B0604020202020204" pitchFamily="34" charset="0"/>
              <a:buChar char="•"/>
            </a:pPr>
            <a:r>
              <a:rPr lang="en-US" sz="2182" dirty="0">
                <a:latin typeface="Dante" panose="02020502050200020203" pitchFamily="18" charset="0"/>
                <a:ea typeface="Times New Roman" panose="02020603050405020304" pitchFamily="18" charset="0"/>
                <a:cs typeface="Arial" panose="020B0604020202020204" pitchFamily="34" charset="0"/>
              </a:rPr>
              <a:t>create a poster that is all words or all illustrations.</a:t>
            </a:r>
          </a:p>
          <a:p>
            <a:pPr marL="259775" indent="-259775">
              <a:lnSpc>
                <a:spcPct val="150000"/>
              </a:lnSpc>
              <a:buFont typeface="Arial" panose="020B0604020202020204" pitchFamily="34" charset="0"/>
              <a:buChar char="•"/>
            </a:pPr>
            <a:r>
              <a:rPr lang="en-US" sz="2182" dirty="0">
                <a:latin typeface="Dante" panose="02020502050200020203" pitchFamily="18" charset="0"/>
                <a:ea typeface="Times New Roman" panose="02020603050405020304" pitchFamily="18" charset="0"/>
                <a:cs typeface="Arial" panose="020B0604020202020204" pitchFamily="34" charset="0"/>
              </a:rPr>
              <a:t>have your parent or others draw your poster for you to color in.</a:t>
            </a:r>
          </a:p>
          <a:p>
            <a:pPr marL="259775" indent="-259775">
              <a:lnSpc>
                <a:spcPct val="150000"/>
              </a:lnSpc>
              <a:buFont typeface="Arial" panose="020B0604020202020204" pitchFamily="34" charset="0"/>
              <a:buChar char="•"/>
            </a:pPr>
            <a:r>
              <a:rPr lang="en-US" sz="2182" dirty="0">
                <a:latin typeface="Dante" panose="02020502050200020203" pitchFamily="18" charset="0"/>
                <a:ea typeface="Times New Roman" panose="02020603050405020304" pitchFamily="18" charset="0"/>
                <a:cs typeface="Arial" panose="020B0604020202020204" pitchFamily="34" charset="0"/>
              </a:rPr>
              <a:t>try to include too many ideas. A single message – clearly illustrated – is most effective.</a:t>
            </a:r>
            <a:endParaRPr lang="en-US" sz="2182" dirty="0">
              <a:latin typeface="Dante" panose="02020502050200020203" pitchFamily="18" charset="0"/>
              <a:ea typeface="Calibri" panose="020F0502020204030204" pitchFamily="34" charset="0"/>
              <a:cs typeface="Arial" panose="020B0604020202020204" pitchFamily="34" charset="0"/>
            </a:endParaRPr>
          </a:p>
        </p:txBody>
      </p:sp>
      <p:sp>
        <p:nvSpPr>
          <p:cNvPr id="3" name="Title 2">
            <a:extLst>
              <a:ext uri="{FF2B5EF4-FFF2-40B4-BE49-F238E27FC236}">
                <a16:creationId xmlns:a16="http://schemas.microsoft.com/office/drawing/2014/main" id="{AB3F51CE-81C1-4674-B7B4-AB205231F313}"/>
              </a:ext>
            </a:extLst>
          </p:cNvPr>
          <p:cNvSpPr>
            <a:spLocks noGrp="1"/>
          </p:cNvSpPr>
          <p:nvPr>
            <p:ph type="title"/>
          </p:nvPr>
        </p:nvSpPr>
        <p:spPr>
          <a:xfrm>
            <a:off x="2435658" y="394710"/>
            <a:ext cx="4272685" cy="1011430"/>
          </a:xfrm>
        </p:spPr>
        <p:txBody>
          <a:bodyPr>
            <a:normAutofit/>
          </a:bodyPr>
          <a:lstStyle/>
          <a:p>
            <a:r>
              <a:rPr lang="en-US" b="1" dirty="0">
                <a:latin typeface="Dante" panose="02020502050200020203" pitchFamily="18" charset="0"/>
              </a:rPr>
              <a:t>Poster TIPS Cont.</a:t>
            </a:r>
          </a:p>
        </p:txBody>
      </p:sp>
      <p:sp>
        <p:nvSpPr>
          <p:cNvPr id="4" name="TextBox 3">
            <a:extLst>
              <a:ext uri="{FF2B5EF4-FFF2-40B4-BE49-F238E27FC236}">
                <a16:creationId xmlns:a16="http://schemas.microsoft.com/office/drawing/2014/main" id="{6DE5278C-A045-4DB9-BC91-27DA7D5C8CB6}"/>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4"/>
              </a:rPr>
              <a:t>www.nacdnet.org</a:t>
            </a:r>
            <a:r>
              <a:rPr lang="en-US" sz="1000" dirty="0"/>
              <a:t> </a:t>
            </a:r>
          </a:p>
        </p:txBody>
      </p:sp>
      <p:pic>
        <p:nvPicPr>
          <p:cNvPr id="5" name="Picture 4" descr="A close up of a sign&#10;&#10;Description automatically generated">
            <a:extLst>
              <a:ext uri="{FF2B5EF4-FFF2-40B4-BE49-F238E27FC236}">
                <a16:creationId xmlns:a16="http://schemas.microsoft.com/office/drawing/2014/main" id="{9866C057-D7F4-4118-9937-D43A98367BF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extLst>
      <p:ext uri="{BB962C8B-B14F-4D97-AF65-F5344CB8AC3E}">
        <p14:creationId xmlns:p14="http://schemas.microsoft.com/office/powerpoint/2010/main" val="3384213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326"/>
            <a:ext cx="8229600" cy="1143000"/>
          </a:xfrm>
        </p:spPr>
        <p:txBody>
          <a:bodyPr>
            <a:normAutofit/>
          </a:bodyPr>
          <a:lstStyle/>
          <a:p>
            <a:pPr algn="ctr"/>
            <a:r>
              <a:rPr lang="en-US" altLang="en-US" b="1">
                <a:latin typeface="Dante" panose="02020502050200020203" pitchFamily="18" charset="0"/>
                <a:ea typeface="ＭＳ Ｐゴシック" pitchFamily="-110" charset="-128"/>
              </a:rPr>
              <a:t>Have you thought about a tree today?</a:t>
            </a:r>
            <a:endParaRPr lang="en-US" altLang="en-US" b="1" dirty="0">
              <a:latin typeface="Dante" panose="02020502050200020203" pitchFamily="18" charset="0"/>
              <a:ea typeface="ＭＳ Ｐゴシック" pitchFamily="-110" charset="-128"/>
            </a:endParaRPr>
          </a:p>
        </p:txBody>
      </p:sp>
      <p:sp>
        <p:nvSpPr>
          <p:cNvPr id="58" name="Rectangle 57">
            <a:extLst>
              <a:ext uri="{FF2B5EF4-FFF2-40B4-BE49-F238E27FC236}">
                <a16:creationId xmlns:a16="http://schemas.microsoft.com/office/drawing/2014/main" id="{009D6F42-8F9E-4B4B-90B8-AF4E328EBE7C}"/>
              </a:ext>
            </a:extLst>
          </p:cNvPr>
          <p:cNvSpPr/>
          <p:nvPr/>
        </p:nvSpPr>
        <p:spPr>
          <a:xfrm>
            <a:off x="695130" y="1496305"/>
            <a:ext cx="7753739" cy="3793346"/>
          </a:xfrm>
          <a:prstGeom prst="rect">
            <a:avLst/>
          </a:prstGeom>
        </p:spPr>
        <p:txBody>
          <a:bodyPr wrap="square">
            <a:spAutoFit/>
          </a:bodyPr>
          <a:lstStyle/>
          <a:p>
            <a:pPr>
              <a:defRPr/>
            </a:pPr>
            <a:r>
              <a:rPr lang="en-US" sz="2400" dirty="0">
                <a:latin typeface="Dante" panose="02020502050200020203" pitchFamily="18" charset="0"/>
                <a:ea typeface="ＭＳ Ｐゴシック" charset="-128"/>
              </a:rPr>
              <a:t>Every day, forests and trees play an important role in our lives.</a:t>
            </a:r>
          </a:p>
          <a:p>
            <a:pPr>
              <a:defRPr/>
            </a:pPr>
            <a:endParaRPr lang="en-US" sz="1050" dirty="0">
              <a:latin typeface="Dante" panose="02020502050200020203" pitchFamily="18" charset="0"/>
              <a:ea typeface="ＭＳ Ｐゴシック" charset="-128"/>
            </a:endParaRPr>
          </a:p>
          <a:p>
            <a:pPr>
              <a:defRPr/>
            </a:pPr>
            <a:r>
              <a:rPr lang="en-US" sz="2400" dirty="0">
                <a:latin typeface="Dante" panose="02020502050200020203" pitchFamily="18" charset="0"/>
                <a:ea typeface="ＭＳ Ｐゴシック" charset="-128"/>
              </a:rPr>
              <a:t>Trees provide many benefits:</a:t>
            </a:r>
          </a:p>
          <a:p>
            <a:pPr>
              <a:defRPr/>
            </a:pPr>
            <a:endParaRPr lang="en-US" sz="1400" dirty="0">
              <a:latin typeface="Dante" panose="02020502050200020203" pitchFamily="18" charset="0"/>
              <a:ea typeface="ＭＳ Ｐゴシック" charset="-128"/>
            </a:endParaRPr>
          </a:p>
          <a:p>
            <a:pPr marL="342900" indent="-342900">
              <a:buFont typeface="Arial" panose="020B0604020202020204" pitchFamily="34" charset="0"/>
              <a:buChar char="•"/>
              <a:defRPr/>
            </a:pPr>
            <a:r>
              <a:rPr lang="en-US" sz="2400" dirty="0">
                <a:latin typeface="Dante" panose="02020502050200020203" pitchFamily="18" charset="0"/>
                <a:ea typeface="ＭＳ Ｐゴシック" charset="-128"/>
              </a:rPr>
              <a:t>Recreation</a:t>
            </a:r>
          </a:p>
          <a:p>
            <a:pPr marL="342900" indent="-342900">
              <a:buFont typeface="Arial" panose="020B0604020202020204" pitchFamily="34" charset="0"/>
              <a:buChar char="•"/>
              <a:defRPr/>
            </a:pPr>
            <a:r>
              <a:rPr lang="en-US" sz="2400" dirty="0">
                <a:latin typeface="Dante" panose="02020502050200020203" pitchFamily="18" charset="0"/>
                <a:ea typeface="ＭＳ Ｐゴシック" charset="-128"/>
              </a:rPr>
              <a:t>Clean Air</a:t>
            </a:r>
          </a:p>
          <a:p>
            <a:pPr marL="342900" indent="-342900">
              <a:buFont typeface="Arial" panose="020B0604020202020204" pitchFamily="34" charset="0"/>
              <a:buChar char="•"/>
              <a:defRPr/>
            </a:pPr>
            <a:r>
              <a:rPr lang="en-US" sz="2400" dirty="0">
                <a:latin typeface="Dante" panose="02020502050200020203" pitchFamily="18" charset="0"/>
                <a:ea typeface="ＭＳ Ｐゴシック" charset="-128"/>
              </a:rPr>
              <a:t>Healthy Soil</a:t>
            </a:r>
          </a:p>
          <a:p>
            <a:pPr marL="342900" indent="-342900">
              <a:buFont typeface="Arial" panose="020B0604020202020204" pitchFamily="34" charset="0"/>
              <a:buChar char="•"/>
              <a:defRPr/>
            </a:pPr>
            <a:r>
              <a:rPr lang="en-US" sz="2400" dirty="0">
                <a:latin typeface="Dante" panose="02020502050200020203" pitchFamily="18" charset="0"/>
                <a:ea typeface="ＭＳ Ｐゴシック" charset="-128"/>
              </a:rPr>
              <a:t>Clean Water</a:t>
            </a:r>
          </a:p>
          <a:p>
            <a:pPr marL="342900" indent="-342900">
              <a:buFont typeface="Arial" panose="020B0604020202020204" pitchFamily="34" charset="0"/>
              <a:buChar char="•"/>
              <a:defRPr/>
            </a:pPr>
            <a:r>
              <a:rPr lang="en-US" sz="2400" dirty="0">
                <a:latin typeface="Dante" panose="02020502050200020203" pitchFamily="18" charset="0"/>
                <a:ea typeface="ＭＳ Ｐゴシック" charset="-128"/>
              </a:rPr>
              <a:t>Healthy People</a:t>
            </a:r>
          </a:p>
          <a:p>
            <a:pPr marL="342900" indent="-342900">
              <a:buFont typeface="Arial" panose="020B0604020202020204" pitchFamily="34" charset="0"/>
              <a:buChar char="•"/>
              <a:defRPr/>
            </a:pPr>
            <a:r>
              <a:rPr lang="en-US" sz="2400" dirty="0">
                <a:latin typeface="Dante" panose="02020502050200020203" pitchFamily="18" charset="0"/>
                <a:ea typeface="ＭＳ Ｐゴシック" charset="-128"/>
              </a:rPr>
              <a:t>Food and Products</a:t>
            </a:r>
          </a:p>
          <a:p>
            <a:pPr marL="342900" indent="-342900">
              <a:buFont typeface="Arial" panose="020B0604020202020204" pitchFamily="34" charset="0"/>
              <a:buChar char="•"/>
              <a:defRPr/>
            </a:pPr>
            <a:r>
              <a:rPr lang="en-US" sz="2400" dirty="0">
                <a:latin typeface="Dante" panose="02020502050200020203" pitchFamily="18" charset="0"/>
                <a:ea typeface="ＭＳ Ｐゴシック" charset="-128"/>
              </a:rPr>
              <a:t>Heathy Communities</a:t>
            </a:r>
          </a:p>
        </p:txBody>
      </p:sp>
      <p:pic>
        <p:nvPicPr>
          <p:cNvPr id="61" name="Picture 60" descr="A picture containing cat, indoor, looking, sitting&#10;&#10;Description automatically generated">
            <a:extLst>
              <a:ext uri="{FF2B5EF4-FFF2-40B4-BE49-F238E27FC236}">
                <a16:creationId xmlns:a16="http://schemas.microsoft.com/office/drawing/2014/main" id="{C0F2F767-82DF-4EC6-A625-C05A4E0F9FF0}"/>
              </a:ext>
            </a:extLst>
          </p:cNvPr>
          <p:cNvPicPr>
            <a:picLocks noChangeAspect="1"/>
          </p:cNvPicPr>
          <p:nvPr/>
        </p:nvPicPr>
        <p:blipFill>
          <a:blip r:embed="rId3">
            <a:alphaModFix amt="20000"/>
          </a:blip>
          <a:stretch>
            <a:fillRect/>
          </a:stretch>
        </p:blipFill>
        <p:spPr>
          <a:xfrm>
            <a:off x="-102638" y="5771538"/>
            <a:ext cx="9144000" cy="1140111"/>
          </a:xfrm>
          <a:prstGeom prst="rect">
            <a:avLst/>
          </a:prstGeom>
          <a:ln>
            <a:noFill/>
          </a:ln>
          <a:effectLst>
            <a:softEdge rad="112500"/>
          </a:effectLst>
        </p:spPr>
      </p:pic>
      <p:pic>
        <p:nvPicPr>
          <p:cNvPr id="69" name="Picture 68" descr="A close up of a tree&#10;&#10;Description automatically generated">
            <a:extLst>
              <a:ext uri="{FF2B5EF4-FFF2-40B4-BE49-F238E27FC236}">
                <a16:creationId xmlns:a16="http://schemas.microsoft.com/office/drawing/2014/main" id="{65A7A609-E678-4F46-9AC1-0061C4E636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447101">
            <a:off x="8087674" y="5827064"/>
            <a:ext cx="1044057" cy="994124"/>
          </a:xfrm>
          <a:prstGeom prst="rect">
            <a:avLst/>
          </a:prstGeom>
        </p:spPr>
      </p:pic>
      <p:pic>
        <p:nvPicPr>
          <p:cNvPr id="71" name="Picture 70" descr="A picture containing table, woman, people, holding&#10;&#10;Description automatically generated">
            <a:extLst>
              <a:ext uri="{FF2B5EF4-FFF2-40B4-BE49-F238E27FC236}">
                <a16:creationId xmlns:a16="http://schemas.microsoft.com/office/drawing/2014/main" id="{38D0191E-676A-4025-94A8-5B3034B3E4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205" y="5807721"/>
            <a:ext cx="1184984" cy="1032809"/>
          </a:xfrm>
          <a:prstGeom prst="rect">
            <a:avLst/>
          </a:prstGeom>
        </p:spPr>
      </p:pic>
      <p:pic>
        <p:nvPicPr>
          <p:cNvPr id="79" name="Picture 78" descr="A group of clouds in the sky&#10;&#10;Description automatically generated">
            <a:extLst>
              <a:ext uri="{FF2B5EF4-FFF2-40B4-BE49-F238E27FC236}">
                <a16:creationId xmlns:a16="http://schemas.microsoft.com/office/drawing/2014/main" id="{8671DB46-CC1F-4B4F-9B9C-881EB8DC6ED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07397" y="2664713"/>
            <a:ext cx="1847259" cy="1528573"/>
          </a:xfrm>
          <a:prstGeom prst="rect">
            <a:avLst/>
          </a:prstGeom>
        </p:spPr>
      </p:pic>
      <p:pic>
        <p:nvPicPr>
          <p:cNvPr id="83" name="Picture 82" descr="A close up of a rock&#10;&#10;Description automatically generated">
            <a:extLst>
              <a:ext uri="{FF2B5EF4-FFF2-40B4-BE49-F238E27FC236}">
                <a16:creationId xmlns:a16="http://schemas.microsoft.com/office/drawing/2014/main" id="{BD83BA5A-88AC-4BDC-9B61-BC62BEEA1BC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99286" y="4334590"/>
            <a:ext cx="1715244" cy="1540880"/>
          </a:xfrm>
          <a:prstGeom prst="rect">
            <a:avLst/>
          </a:prstGeom>
        </p:spPr>
      </p:pic>
      <p:pic>
        <p:nvPicPr>
          <p:cNvPr id="86" name="Picture 85" descr="A large waterfall over a body of water&#10;&#10;Description automatically generated">
            <a:extLst>
              <a:ext uri="{FF2B5EF4-FFF2-40B4-BE49-F238E27FC236}">
                <a16:creationId xmlns:a16="http://schemas.microsoft.com/office/drawing/2014/main" id="{1F1E0BFB-93A0-4501-B3BB-86C139EC464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60749" y="4845480"/>
            <a:ext cx="1896328" cy="1516692"/>
          </a:xfrm>
          <a:prstGeom prst="rect">
            <a:avLst/>
          </a:prstGeom>
        </p:spPr>
      </p:pic>
      <p:pic>
        <p:nvPicPr>
          <p:cNvPr id="92" name="Picture 91" descr="A variety of fresh fruit and vegetables&#10;&#10;Description automatically generated">
            <a:extLst>
              <a:ext uri="{FF2B5EF4-FFF2-40B4-BE49-F238E27FC236}">
                <a16:creationId xmlns:a16="http://schemas.microsoft.com/office/drawing/2014/main" id="{201462D6-91FC-4536-A0F7-A0314C44DEC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53245" y="4154414"/>
            <a:ext cx="1624303" cy="1624303"/>
          </a:xfrm>
          <a:prstGeom prst="rect">
            <a:avLst/>
          </a:prstGeom>
        </p:spPr>
      </p:pic>
      <p:pic>
        <p:nvPicPr>
          <p:cNvPr id="94" name="Picture 93" descr="A picture containing outdoor, truck, large, wooden&#10;&#10;Description automatically generated">
            <a:extLst>
              <a:ext uri="{FF2B5EF4-FFF2-40B4-BE49-F238E27FC236}">
                <a16:creationId xmlns:a16="http://schemas.microsoft.com/office/drawing/2014/main" id="{BCC4457E-CAD5-4484-9070-7118F43CDC9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153245" y="2467149"/>
            <a:ext cx="2038097" cy="1528573"/>
          </a:xfrm>
          <a:prstGeom prst="rect">
            <a:avLst/>
          </a:prstGeom>
        </p:spPr>
      </p:pic>
      <p:pic>
        <p:nvPicPr>
          <p:cNvPr id="95" name="Picture 94" descr="A picture containing outdoor, person, grass, young&#10;&#10;Description automatically generated">
            <a:extLst>
              <a:ext uri="{FF2B5EF4-FFF2-40B4-BE49-F238E27FC236}">
                <a16:creationId xmlns:a16="http://schemas.microsoft.com/office/drawing/2014/main" id="{BD958604-082F-4A76-9402-A6CDCADF713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190527" y="3190902"/>
            <a:ext cx="1565988" cy="1565988"/>
          </a:xfrm>
          <a:prstGeom prst="rect">
            <a:avLst/>
          </a:prstGeom>
        </p:spPr>
      </p:pic>
      <p:sp>
        <p:nvSpPr>
          <p:cNvPr id="13" name="TextBox 12">
            <a:extLst>
              <a:ext uri="{FF2B5EF4-FFF2-40B4-BE49-F238E27FC236}">
                <a16:creationId xmlns:a16="http://schemas.microsoft.com/office/drawing/2014/main" id="{26ADFAFE-20CE-47F1-A051-2724B2752C7B}"/>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12"/>
              </a:rPr>
              <a:t>www.nacdnet.org</a:t>
            </a:r>
            <a:r>
              <a:rPr lang="en-US" sz="1000" dirty="0"/>
              <a:t> </a:t>
            </a:r>
          </a:p>
        </p:txBody>
      </p:sp>
      <p:pic>
        <p:nvPicPr>
          <p:cNvPr id="14" name="Picture 13" descr="A close up of a sign&#10;&#10;Description automatically generated">
            <a:extLst>
              <a:ext uri="{FF2B5EF4-FFF2-40B4-BE49-F238E27FC236}">
                <a16:creationId xmlns:a16="http://schemas.microsoft.com/office/drawing/2014/main" id="{1A9E1CFE-CCF8-4650-886E-855457A7875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extLst>
      <p:ext uri="{BB962C8B-B14F-4D97-AF65-F5344CB8AC3E}">
        <p14:creationId xmlns:p14="http://schemas.microsoft.com/office/powerpoint/2010/main" val="2771324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3B824AD-ACE7-4BF5-A04B-DC27266BC6F4}"/>
              </a:ext>
            </a:extLst>
          </p:cNvPr>
          <p:cNvSpPr>
            <a:spLocks noGrp="1"/>
          </p:cNvSpPr>
          <p:nvPr>
            <p:ph type="title"/>
          </p:nvPr>
        </p:nvSpPr>
        <p:spPr>
          <a:xfrm>
            <a:off x="762000" y="560264"/>
            <a:ext cx="7481455" cy="1039091"/>
          </a:xfrm>
        </p:spPr>
        <p:txBody>
          <a:bodyPr>
            <a:normAutofit/>
          </a:bodyPr>
          <a:lstStyle/>
          <a:p>
            <a:pPr algn="ctr"/>
            <a:r>
              <a:rPr lang="en-US" b="1" dirty="0">
                <a:latin typeface="Dante" panose="02020502050200020203" pitchFamily="18" charset="0"/>
              </a:rPr>
              <a:t>Judging</a:t>
            </a:r>
          </a:p>
        </p:txBody>
      </p:sp>
      <p:graphicFrame>
        <p:nvGraphicFramePr>
          <p:cNvPr id="2" name="Table 1">
            <a:extLst>
              <a:ext uri="{FF2B5EF4-FFF2-40B4-BE49-F238E27FC236}">
                <a16:creationId xmlns:a16="http://schemas.microsoft.com/office/drawing/2014/main" id="{00F921D6-23DB-45DA-9EFC-038E24FE4D41}"/>
              </a:ext>
            </a:extLst>
          </p:cNvPr>
          <p:cNvGraphicFramePr>
            <a:graphicFrameLocks noGrp="1"/>
          </p:cNvGraphicFramePr>
          <p:nvPr>
            <p:extLst>
              <p:ext uri="{D42A27DB-BD31-4B8C-83A1-F6EECF244321}">
                <p14:modId xmlns:p14="http://schemas.microsoft.com/office/powerpoint/2010/main" val="3169508170"/>
              </p:ext>
            </p:extLst>
          </p:nvPr>
        </p:nvGraphicFramePr>
        <p:xfrm>
          <a:off x="195943" y="1936099"/>
          <a:ext cx="8752114" cy="3391675"/>
        </p:xfrm>
        <a:graphic>
          <a:graphicData uri="http://schemas.openxmlformats.org/drawingml/2006/table">
            <a:tbl>
              <a:tblPr firstRow="1" bandRow="1">
                <a:tableStyleId>{5C22544A-7EE6-4342-B048-85BDC9FD1C3A}</a:tableStyleId>
              </a:tblPr>
              <a:tblGrid>
                <a:gridCol w="4376057">
                  <a:extLst>
                    <a:ext uri="{9D8B030D-6E8A-4147-A177-3AD203B41FA5}">
                      <a16:colId xmlns:a16="http://schemas.microsoft.com/office/drawing/2014/main" val="887339337"/>
                    </a:ext>
                  </a:extLst>
                </a:gridCol>
                <a:gridCol w="4376057">
                  <a:extLst>
                    <a:ext uri="{9D8B030D-6E8A-4147-A177-3AD203B41FA5}">
                      <a16:colId xmlns:a16="http://schemas.microsoft.com/office/drawing/2014/main" val="267377188"/>
                    </a:ext>
                  </a:extLst>
                </a:gridCol>
              </a:tblGrid>
              <a:tr h="678335">
                <a:tc>
                  <a:txBody>
                    <a:bodyPr/>
                    <a:lstStyle/>
                    <a:p>
                      <a:r>
                        <a:rPr lang="en-US" sz="1600" dirty="0">
                          <a:latin typeface="Dante" panose="02020502050200020203" pitchFamily="18" charset="0"/>
                        </a:rPr>
                        <a:t>Judging Criteria</a:t>
                      </a:r>
                    </a:p>
                  </a:txBody>
                  <a:tcPr marL="83127" marR="83127" marT="41564" marB="41564"/>
                </a:tc>
                <a:tc>
                  <a:txBody>
                    <a:bodyPr/>
                    <a:lstStyle/>
                    <a:p>
                      <a:r>
                        <a:rPr lang="en-US" sz="1600" dirty="0">
                          <a:latin typeface="Dante" panose="02020502050200020203" pitchFamily="18" charset="0"/>
                        </a:rPr>
                        <a:t>Weight</a:t>
                      </a:r>
                    </a:p>
                  </a:txBody>
                  <a:tcPr marL="83127" marR="83127" marT="41564" marB="41564"/>
                </a:tc>
                <a:extLst>
                  <a:ext uri="{0D108BD9-81ED-4DB2-BD59-A6C34878D82A}">
                    <a16:rowId xmlns:a16="http://schemas.microsoft.com/office/drawing/2014/main" val="137087845"/>
                  </a:ext>
                </a:extLst>
              </a:tr>
              <a:tr h="678335">
                <a:tc>
                  <a:txBody>
                    <a:bodyPr/>
                    <a:lstStyle/>
                    <a:p>
                      <a:r>
                        <a:rPr lang="en-US" sz="1600" dirty="0">
                          <a:latin typeface="Dante" panose="02020502050200020203" pitchFamily="18" charset="0"/>
                        </a:rPr>
                        <a:t>Conservation Message</a:t>
                      </a:r>
                    </a:p>
                  </a:txBody>
                  <a:tcPr marL="83127" marR="83127" marT="41564" marB="41564"/>
                </a:tc>
                <a:tc>
                  <a:txBody>
                    <a:bodyPr/>
                    <a:lstStyle/>
                    <a:p>
                      <a:r>
                        <a:rPr lang="en-US" sz="1600" dirty="0">
                          <a:latin typeface="Dante" panose="02020502050200020203" pitchFamily="18" charset="0"/>
                        </a:rPr>
                        <a:t>50%</a:t>
                      </a:r>
                    </a:p>
                  </a:txBody>
                  <a:tcPr marL="83127" marR="83127" marT="41564" marB="41564"/>
                </a:tc>
                <a:extLst>
                  <a:ext uri="{0D108BD9-81ED-4DB2-BD59-A6C34878D82A}">
                    <a16:rowId xmlns:a16="http://schemas.microsoft.com/office/drawing/2014/main" val="3844967708"/>
                  </a:ext>
                </a:extLst>
              </a:tr>
              <a:tr h="678335">
                <a:tc>
                  <a:txBody>
                    <a:bodyPr/>
                    <a:lstStyle/>
                    <a:p>
                      <a:r>
                        <a:rPr lang="en-US" sz="1600" dirty="0">
                          <a:latin typeface="Dante" panose="02020502050200020203" pitchFamily="18" charset="0"/>
                        </a:rPr>
                        <a:t>Visual Effectiveness</a:t>
                      </a:r>
                    </a:p>
                  </a:txBody>
                  <a:tcPr marL="83127" marR="83127" marT="41564" marB="41564"/>
                </a:tc>
                <a:tc>
                  <a:txBody>
                    <a:bodyPr/>
                    <a:lstStyle/>
                    <a:p>
                      <a:r>
                        <a:rPr lang="en-US" sz="1600" dirty="0">
                          <a:latin typeface="Dante" panose="02020502050200020203" pitchFamily="18" charset="0"/>
                        </a:rPr>
                        <a:t>30%</a:t>
                      </a:r>
                    </a:p>
                  </a:txBody>
                  <a:tcPr marL="83127" marR="83127" marT="41564" marB="41564"/>
                </a:tc>
                <a:extLst>
                  <a:ext uri="{0D108BD9-81ED-4DB2-BD59-A6C34878D82A}">
                    <a16:rowId xmlns:a16="http://schemas.microsoft.com/office/drawing/2014/main" val="14910235"/>
                  </a:ext>
                </a:extLst>
              </a:tr>
              <a:tr h="678335">
                <a:tc>
                  <a:txBody>
                    <a:bodyPr/>
                    <a:lstStyle/>
                    <a:p>
                      <a:r>
                        <a:rPr lang="en-US" sz="1600" dirty="0">
                          <a:latin typeface="Dante" panose="02020502050200020203" pitchFamily="18" charset="0"/>
                        </a:rPr>
                        <a:t>Originality</a:t>
                      </a:r>
                    </a:p>
                  </a:txBody>
                  <a:tcPr marL="83127" marR="83127" marT="41564" marB="41564"/>
                </a:tc>
                <a:tc>
                  <a:txBody>
                    <a:bodyPr/>
                    <a:lstStyle/>
                    <a:p>
                      <a:r>
                        <a:rPr lang="en-US" sz="1600" dirty="0">
                          <a:latin typeface="Dante" panose="02020502050200020203" pitchFamily="18" charset="0"/>
                        </a:rPr>
                        <a:t>10%</a:t>
                      </a:r>
                    </a:p>
                  </a:txBody>
                  <a:tcPr marL="83127" marR="83127" marT="41564" marB="41564"/>
                </a:tc>
                <a:extLst>
                  <a:ext uri="{0D108BD9-81ED-4DB2-BD59-A6C34878D82A}">
                    <a16:rowId xmlns:a16="http://schemas.microsoft.com/office/drawing/2014/main" val="67218998"/>
                  </a:ext>
                </a:extLst>
              </a:tr>
              <a:tr h="678335">
                <a:tc>
                  <a:txBody>
                    <a:bodyPr/>
                    <a:lstStyle/>
                    <a:p>
                      <a:r>
                        <a:rPr lang="en-US" sz="1600" dirty="0">
                          <a:latin typeface="Dante" panose="02020502050200020203" pitchFamily="18" charset="0"/>
                        </a:rPr>
                        <a:t>Universal Appeal</a:t>
                      </a:r>
                    </a:p>
                  </a:txBody>
                  <a:tcPr marL="83127" marR="83127" marT="41564" marB="41564"/>
                </a:tc>
                <a:tc>
                  <a:txBody>
                    <a:bodyPr/>
                    <a:lstStyle/>
                    <a:p>
                      <a:r>
                        <a:rPr lang="en-US" sz="1600" dirty="0">
                          <a:latin typeface="Dante" panose="02020502050200020203" pitchFamily="18" charset="0"/>
                        </a:rPr>
                        <a:t>10%</a:t>
                      </a:r>
                    </a:p>
                  </a:txBody>
                  <a:tcPr marL="83127" marR="83127" marT="41564" marB="41564"/>
                </a:tc>
                <a:extLst>
                  <a:ext uri="{0D108BD9-81ED-4DB2-BD59-A6C34878D82A}">
                    <a16:rowId xmlns:a16="http://schemas.microsoft.com/office/drawing/2014/main" val="777327004"/>
                  </a:ext>
                </a:extLst>
              </a:tr>
            </a:tbl>
          </a:graphicData>
        </a:graphic>
      </p:graphicFrame>
      <p:sp>
        <p:nvSpPr>
          <p:cNvPr id="4" name="TextBox 3">
            <a:extLst>
              <a:ext uri="{FF2B5EF4-FFF2-40B4-BE49-F238E27FC236}">
                <a16:creationId xmlns:a16="http://schemas.microsoft.com/office/drawing/2014/main" id="{DC342EDB-34F5-403C-99A0-C1467D3E41AE}"/>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4"/>
              </a:rPr>
              <a:t>www.nacdnet.org</a:t>
            </a:r>
            <a:r>
              <a:rPr lang="en-US" sz="1000" dirty="0"/>
              <a:t> </a:t>
            </a:r>
          </a:p>
        </p:txBody>
      </p:sp>
      <p:pic>
        <p:nvPicPr>
          <p:cNvPr id="5" name="Picture 4" descr="A close up of a sign&#10;&#10;Description automatically generated">
            <a:extLst>
              <a:ext uri="{FF2B5EF4-FFF2-40B4-BE49-F238E27FC236}">
                <a16:creationId xmlns:a16="http://schemas.microsoft.com/office/drawing/2014/main" id="{838EAF36-E969-4B91-B95E-E1476903DE7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extLst>
      <p:ext uri="{BB962C8B-B14F-4D97-AF65-F5344CB8AC3E}">
        <p14:creationId xmlns:p14="http://schemas.microsoft.com/office/powerpoint/2010/main" val="2829587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A5DFCE5C-B230-4FAF-BE4D-462029C057ED}"/>
              </a:ext>
            </a:extLst>
          </p:cNvPr>
          <p:cNvSpPr>
            <a:spLocks noGrp="1"/>
          </p:cNvSpPr>
          <p:nvPr>
            <p:ph type="title"/>
          </p:nvPr>
        </p:nvSpPr>
        <p:spPr>
          <a:xfrm>
            <a:off x="2114180" y="746810"/>
            <a:ext cx="4915641" cy="557140"/>
          </a:xfrm>
          <a:prstGeom prst="rect">
            <a:avLst/>
          </a:prstGeom>
        </p:spPr>
        <p:txBody>
          <a:bodyPr wrap="none">
            <a:spAutoFit/>
          </a:bodyPr>
          <a:lstStyle/>
          <a:p>
            <a:pPr algn="ctr"/>
            <a:r>
              <a:rPr lang="en-US" sz="3273" b="1" dirty="0">
                <a:latin typeface="Dante" panose="02020502050200020203" pitchFamily="18" charset="0"/>
                <a:cs typeface="Arial" panose="020B0604020202020204" pitchFamily="34" charset="0"/>
              </a:rPr>
              <a:t>For Additional Information…</a:t>
            </a:r>
          </a:p>
        </p:txBody>
      </p:sp>
      <p:sp>
        <p:nvSpPr>
          <p:cNvPr id="10" name="Rectangle 9">
            <a:extLst>
              <a:ext uri="{FF2B5EF4-FFF2-40B4-BE49-F238E27FC236}">
                <a16:creationId xmlns:a16="http://schemas.microsoft.com/office/drawing/2014/main" id="{47581358-F79F-48B6-B5C8-87A10026AAD8}"/>
              </a:ext>
            </a:extLst>
          </p:cNvPr>
          <p:cNvSpPr/>
          <p:nvPr/>
        </p:nvSpPr>
        <p:spPr>
          <a:xfrm>
            <a:off x="699836" y="1575033"/>
            <a:ext cx="7744327" cy="2815322"/>
          </a:xfrm>
          <a:prstGeom prst="rect">
            <a:avLst/>
          </a:prstGeom>
        </p:spPr>
        <p:txBody>
          <a:bodyPr wrap="square">
            <a:spAutoFit/>
          </a:bodyPr>
          <a:lstStyle/>
          <a:p>
            <a:pPr algn="ctr">
              <a:lnSpc>
                <a:spcPct val="150000"/>
              </a:lnSpc>
              <a:defRPr/>
            </a:pPr>
            <a:r>
              <a:rPr lang="en-US" sz="2400" dirty="0">
                <a:latin typeface="Dante" panose="02020502050200020203" pitchFamily="18" charset="0"/>
                <a:cs typeface="Arial" panose="020B0604020202020204" pitchFamily="34" charset="0"/>
              </a:rPr>
              <a:t>Visit </a:t>
            </a:r>
            <a:r>
              <a:rPr lang="en-US" sz="2400" dirty="0">
                <a:latin typeface="Dante" panose="02020502050200020203" pitchFamily="18" charset="0"/>
                <a:hlinkClick r:id="rId4"/>
              </a:rPr>
              <a:t>https://www.nacdnet.org/conservation-education-hub/</a:t>
            </a:r>
            <a:endParaRPr lang="en-US" sz="2400" dirty="0">
              <a:latin typeface="Dante" panose="02020502050200020203" pitchFamily="18" charset="0"/>
              <a:cs typeface="Arial" panose="020B0604020202020204" pitchFamily="34" charset="0"/>
            </a:endParaRPr>
          </a:p>
          <a:p>
            <a:pPr algn="ctr">
              <a:lnSpc>
                <a:spcPct val="150000"/>
              </a:lnSpc>
              <a:defRPr/>
            </a:pPr>
            <a:r>
              <a:rPr lang="en-US" sz="2400" dirty="0">
                <a:latin typeface="Dante" panose="02020502050200020203" pitchFamily="18" charset="0"/>
                <a:cs typeface="Arial" panose="020B0604020202020204" pitchFamily="34" charset="0"/>
              </a:rPr>
              <a:t>Entry Forms, Rules and Resource files are also available for download on the contest page at:</a:t>
            </a:r>
          </a:p>
          <a:p>
            <a:pPr algn="ctr">
              <a:lnSpc>
                <a:spcPct val="150000"/>
              </a:lnSpc>
              <a:defRPr/>
            </a:pPr>
            <a:r>
              <a:rPr lang="en-US" sz="2400" dirty="0">
                <a:latin typeface="Dante" panose="02020502050200020203" pitchFamily="18" charset="0"/>
                <a:hlinkClick r:id="rId5"/>
              </a:rPr>
              <a:t>https://www.nacdnet.org/general-resources/stewardship-and-education-materials/contests/</a:t>
            </a:r>
            <a:r>
              <a:rPr lang="en-US" sz="2400" dirty="0">
                <a:latin typeface="Dante" panose="02020502050200020203" pitchFamily="18" charset="0"/>
                <a:cs typeface="Arial" panose="020B0604020202020204" pitchFamily="34" charset="0"/>
              </a:rPr>
              <a:t>	</a:t>
            </a:r>
          </a:p>
        </p:txBody>
      </p:sp>
      <p:sp>
        <p:nvSpPr>
          <p:cNvPr id="4" name="TextBox 3">
            <a:extLst>
              <a:ext uri="{FF2B5EF4-FFF2-40B4-BE49-F238E27FC236}">
                <a16:creationId xmlns:a16="http://schemas.microsoft.com/office/drawing/2014/main" id="{3DABB91F-0BEC-479E-B01F-DF97DB3754D4}"/>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6"/>
              </a:rPr>
              <a:t>www.nacdnet.org</a:t>
            </a:r>
            <a:r>
              <a:rPr lang="en-US" sz="1000" dirty="0"/>
              <a:t> </a:t>
            </a:r>
          </a:p>
        </p:txBody>
      </p:sp>
      <p:pic>
        <p:nvPicPr>
          <p:cNvPr id="5" name="Picture 4" descr="A close up of a sign&#10;&#10;Description automatically generated">
            <a:extLst>
              <a:ext uri="{FF2B5EF4-FFF2-40B4-BE49-F238E27FC236}">
                <a16:creationId xmlns:a16="http://schemas.microsoft.com/office/drawing/2014/main" id="{D695E970-4DE8-4054-93E5-0EB734F08CF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extLst>
      <p:ext uri="{BB962C8B-B14F-4D97-AF65-F5344CB8AC3E}">
        <p14:creationId xmlns:p14="http://schemas.microsoft.com/office/powerpoint/2010/main" val="3868168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608117" y="1567547"/>
            <a:ext cx="608709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defRPr/>
            </a:pPr>
            <a:r>
              <a:rPr lang="en-US" sz="3600" dirty="0">
                <a:latin typeface="Dante" panose="02020502050200020203" pitchFamily="18" charset="0"/>
                <a:cs typeface="Arial" charset="0"/>
              </a:rPr>
              <a:t>ADD LOCAL, AREA, STATE INFORMATION ON DATES AND OTHER CONTEST INFORMATION</a:t>
            </a:r>
          </a:p>
        </p:txBody>
      </p:sp>
      <p:sp>
        <p:nvSpPr>
          <p:cNvPr id="3" name="TextBox 2">
            <a:extLst>
              <a:ext uri="{FF2B5EF4-FFF2-40B4-BE49-F238E27FC236}">
                <a16:creationId xmlns:a16="http://schemas.microsoft.com/office/drawing/2014/main" id="{F947E9A1-CE2D-4823-BD81-0072507F933C}"/>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4"/>
              </a:rPr>
              <a:t>www.nacdnet.org</a:t>
            </a:r>
            <a:r>
              <a:rPr lang="en-US" sz="1000" dirty="0"/>
              <a:t> </a:t>
            </a:r>
          </a:p>
        </p:txBody>
      </p:sp>
      <p:pic>
        <p:nvPicPr>
          <p:cNvPr id="4" name="Picture 3" descr="A close up of a sign&#10;&#10;Description automatically generated">
            <a:extLst>
              <a:ext uri="{FF2B5EF4-FFF2-40B4-BE49-F238E27FC236}">
                <a16:creationId xmlns:a16="http://schemas.microsoft.com/office/drawing/2014/main" id="{AD1E6064-C59C-4ED6-8279-9EEC3DFAB6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extLst>
      <p:ext uri="{BB962C8B-B14F-4D97-AF65-F5344CB8AC3E}">
        <p14:creationId xmlns:p14="http://schemas.microsoft.com/office/powerpoint/2010/main" val="607777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p:txBody>
          <a:bodyPr/>
          <a:lstStyle/>
          <a:p>
            <a:pPr algn="ctr" eaLnBrk="1" hangingPunct="1"/>
            <a:r>
              <a:rPr lang="en-US" b="1" dirty="0">
                <a:latin typeface="Dante" panose="02020502050200020203" pitchFamily="18" charset="0"/>
              </a:rPr>
              <a:t>Speech Contest</a:t>
            </a:r>
          </a:p>
        </p:txBody>
      </p:sp>
      <p:sp>
        <p:nvSpPr>
          <p:cNvPr id="88066" name="Rectangle 3"/>
          <p:cNvSpPr>
            <a:spLocks noGrp="1" noChangeArrowheads="1"/>
          </p:cNvSpPr>
          <p:nvPr>
            <p:ph idx="1"/>
          </p:nvPr>
        </p:nvSpPr>
        <p:spPr/>
        <p:txBody>
          <a:bodyPr>
            <a:normAutofit/>
          </a:bodyPr>
          <a:lstStyle/>
          <a:p>
            <a:pPr eaLnBrk="1" hangingPunct="1">
              <a:buFont typeface="Arial" panose="020B0604020202020204" pitchFamily="34" charset="0"/>
              <a:buChar char="•"/>
            </a:pPr>
            <a:r>
              <a:rPr lang="en-US" sz="2182" dirty="0">
                <a:latin typeface="Dante" panose="02020502050200020203" pitchFamily="18" charset="0"/>
              </a:rPr>
              <a:t>Add information if you also hold a speech contest on the stewardship theme</a:t>
            </a:r>
          </a:p>
          <a:p>
            <a:pPr eaLnBrk="1" hangingPunct="1">
              <a:buFont typeface="Arial" panose="020B0604020202020204" pitchFamily="34" charset="0"/>
              <a:buChar char="•"/>
            </a:pPr>
            <a:r>
              <a:rPr lang="en-US" sz="2182" dirty="0">
                <a:latin typeface="Dante" panose="02020502050200020203" pitchFamily="18" charset="0"/>
              </a:rPr>
              <a:t>Date of speech contest</a:t>
            </a:r>
          </a:p>
          <a:p>
            <a:pPr eaLnBrk="1" hangingPunct="1">
              <a:buFont typeface="Arial" panose="020B0604020202020204" pitchFamily="34" charset="0"/>
              <a:buChar char="•"/>
            </a:pPr>
            <a:r>
              <a:rPr lang="en-US" sz="2182" dirty="0">
                <a:latin typeface="Dante" panose="02020502050200020203" pitchFamily="18" charset="0"/>
              </a:rPr>
              <a:t>Open for grades</a:t>
            </a:r>
          </a:p>
          <a:p>
            <a:pPr eaLnBrk="1" hangingPunct="1">
              <a:buFont typeface="Arial" panose="020B0604020202020204" pitchFamily="34" charset="0"/>
              <a:buChar char="•"/>
            </a:pPr>
            <a:r>
              <a:rPr lang="en-US" sz="2182" dirty="0">
                <a:latin typeface="Dante" panose="02020502050200020203" pitchFamily="18" charset="0"/>
              </a:rPr>
              <a:t>Length of speech</a:t>
            </a:r>
          </a:p>
          <a:p>
            <a:pPr eaLnBrk="1" hangingPunct="1">
              <a:buFont typeface="Arial" panose="020B0604020202020204" pitchFamily="34" charset="0"/>
              <a:buChar char="•"/>
            </a:pPr>
            <a:r>
              <a:rPr lang="en-US" sz="2182" dirty="0">
                <a:latin typeface="Dante" panose="02020502050200020203" pitchFamily="18" charset="0"/>
              </a:rPr>
              <a:t>Contact information</a:t>
            </a:r>
          </a:p>
        </p:txBody>
      </p:sp>
      <p:sp>
        <p:nvSpPr>
          <p:cNvPr id="4" name="TextBox 3">
            <a:extLst>
              <a:ext uri="{FF2B5EF4-FFF2-40B4-BE49-F238E27FC236}">
                <a16:creationId xmlns:a16="http://schemas.microsoft.com/office/drawing/2014/main" id="{70C5DFDF-E340-4887-BE65-07E44A68B6B5}"/>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4"/>
              </a:rPr>
              <a:t>www.nacdnet.org</a:t>
            </a:r>
            <a:r>
              <a:rPr lang="en-US" sz="1000" dirty="0"/>
              <a:t> </a:t>
            </a:r>
          </a:p>
        </p:txBody>
      </p:sp>
      <p:pic>
        <p:nvPicPr>
          <p:cNvPr id="5" name="Picture 4" descr="A close up of a sign&#10;&#10;Description automatically generated">
            <a:extLst>
              <a:ext uri="{FF2B5EF4-FFF2-40B4-BE49-F238E27FC236}">
                <a16:creationId xmlns:a16="http://schemas.microsoft.com/office/drawing/2014/main" id="{33DE5623-9B21-46C6-9007-BDE691E460D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extLst>
      <p:ext uri="{BB962C8B-B14F-4D97-AF65-F5344CB8AC3E}">
        <p14:creationId xmlns:p14="http://schemas.microsoft.com/office/powerpoint/2010/main" val="2033078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p:txBody>
          <a:bodyPr/>
          <a:lstStyle/>
          <a:p>
            <a:pPr algn="ctr" eaLnBrk="1" hangingPunct="1"/>
            <a:r>
              <a:rPr lang="en-US" b="1" dirty="0">
                <a:latin typeface="Dante" panose="02020502050200020203" pitchFamily="18" charset="0"/>
              </a:rPr>
              <a:t>Essay Contest</a:t>
            </a:r>
          </a:p>
        </p:txBody>
      </p:sp>
      <p:sp>
        <p:nvSpPr>
          <p:cNvPr id="90114" name="Rectangle 3"/>
          <p:cNvSpPr>
            <a:spLocks noGrp="1" noChangeArrowheads="1"/>
          </p:cNvSpPr>
          <p:nvPr>
            <p:ph idx="1"/>
          </p:nvPr>
        </p:nvSpPr>
        <p:spPr/>
        <p:txBody>
          <a:bodyPr>
            <a:normAutofit/>
          </a:bodyPr>
          <a:lstStyle/>
          <a:p>
            <a:pPr eaLnBrk="1" hangingPunct="1">
              <a:buFont typeface="Arial" panose="020B0604020202020204" pitchFamily="34" charset="0"/>
              <a:buChar char="•"/>
            </a:pPr>
            <a:r>
              <a:rPr lang="en-US" sz="2182" dirty="0">
                <a:latin typeface="Dante" panose="02020502050200020203" pitchFamily="18" charset="0"/>
              </a:rPr>
              <a:t>Add information if you hold an Essay contest on the Stewardship theme.</a:t>
            </a:r>
          </a:p>
          <a:p>
            <a:pPr eaLnBrk="1" hangingPunct="1">
              <a:buFont typeface="Arial" panose="020B0604020202020204" pitchFamily="34" charset="0"/>
              <a:buChar char="•"/>
            </a:pPr>
            <a:r>
              <a:rPr lang="en-US" sz="2182" dirty="0">
                <a:latin typeface="Dante" panose="02020502050200020203" pitchFamily="18" charset="0"/>
              </a:rPr>
              <a:t>Contest open to grades:</a:t>
            </a:r>
          </a:p>
          <a:p>
            <a:pPr eaLnBrk="1" hangingPunct="1">
              <a:buFont typeface="Arial" panose="020B0604020202020204" pitchFamily="34" charset="0"/>
              <a:buChar char="•"/>
            </a:pPr>
            <a:r>
              <a:rPr lang="en-US" sz="2182" dirty="0">
                <a:latin typeface="Dante" panose="02020502050200020203" pitchFamily="18" charset="0"/>
              </a:rPr>
              <a:t>Essay length:</a:t>
            </a:r>
          </a:p>
          <a:p>
            <a:pPr eaLnBrk="1" hangingPunct="1">
              <a:buFont typeface="Arial" panose="020B0604020202020204" pitchFamily="34" charset="0"/>
              <a:buChar char="•"/>
            </a:pPr>
            <a:r>
              <a:rPr lang="en-US" sz="2182" dirty="0">
                <a:latin typeface="Dante" panose="02020502050200020203" pitchFamily="18" charset="0"/>
              </a:rPr>
              <a:t>Due Date:</a:t>
            </a:r>
          </a:p>
          <a:p>
            <a:pPr eaLnBrk="1" hangingPunct="1">
              <a:buFont typeface="Arial" panose="020B0604020202020204" pitchFamily="34" charset="0"/>
              <a:buChar char="•"/>
            </a:pPr>
            <a:r>
              <a:rPr lang="en-US" sz="2182" dirty="0">
                <a:latin typeface="Dante" panose="02020502050200020203" pitchFamily="18" charset="0"/>
              </a:rPr>
              <a:t>Essays entries are to be sent to:</a:t>
            </a:r>
          </a:p>
          <a:p>
            <a:pPr eaLnBrk="1" hangingPunct="1">
              <a:buFont typeface="Arial" panose="020B0604020202020204" pitchFamily="34" charset="0"/>
              <a:buChar char="•"/>
            </a:pPr>
            <a:r>
              <a:rPr lang="en-US" sz="2182" dirty="0">
                <a:latin typeface="Dante" panose="02020502050200020203" pitchFamily="18" charset="0"/>
              </a:rPr>
              <a:t>Contact Information</a:t>
            </a:r>
          </a:p>
        </p:txBody>
      </p:sp>
      <p:sp>
        <p:nvSpPr>
          <p:cNvPr id="4" name="TextBox 3">
            <a:extLst>
              <a:ext uri="{FF2B5EF4-FFF2-40B4-BE49-F238E27FC236}">
                <a16:creationId xmlns:a16="http://schemas.microsoft.com/office/drawing/2014/main" id="{D8DA7CF3-038A-4198-840F-9BB4B0736C9A}"/>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4"/>
              </a:rPr>
              <a:t>www.nacdnet.org</a:t>
            </a:r>
            <a:r>
              <a:rPr lang="en-US" sz="1000" dirty="0"/>
              <a:t> </a:t>
            </a:r>
          </a:p>
        </p:txBody>
      </p:sp>
      <p:pic>
        <p:nvPicPr>
          <p:cNvPr id="5" name="Picture 4" descr="A close up of a sign&#10;&#10;Description automatically generated">
            <a:extLst>
              <a:ext uri="{FF2B5EF4-FFF2-40B4-BE49-F238E27FC236}">
                <a16:creationId xmlns:a16="http://schemas.microsoft.com/office/drawing/2014/main" id="{CFB112ED-09EC-4125-8EBF-F9FD60ACB9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extLst>
      <p:ext uri="{BB962C8B-B14F-4D97-AF65-F5344CB8AC3E}">
        <p14:creationId xmlns:p14="http://schemas.microsoft.com/office/powerpoint/2010/main" val="3451929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127771"/>
          </a:xfrm>
        </p:spPr>
        <p:txBody>
          <a:bodyPr>
            <a:normAutofit/>
          </a:bodyPr>
          <a:lstStyle/>
          <a:p>
            <a:pPr algn="ctr"/>
            <a:r>
              <a:rPr lang="en-US" b="1" dirty="0">
                <a:latin typeface="Dante" panose="02020502050200020203" pitchFamily="18" charset="0"/>
              </a:rPr>
              <a:t>How do trees grow?</a:t>
            </a:r>
          </a:p>
        </p:txBody>
      </p:sp>
      <p:sp>
        <p:nvSpPr>
          <p:cNvPr id="3" name="Content Placeholder 2"/>
          <p:cNvSpPr>
            <a:spLocks noGrp="1"/>
          </p:cNvSpPr>
          <p:nvPr>
            <p:ph idx="1"/>
          </p:nvPr>
        </p:nvSpPr>
        <p:spPr>
          <a:xfrm>
            <a:off x="628650" y="1667005"/>
            <a:ext cx="7886700" cy="4351338"/>
          </a:xfrm>
        </p:spPr>
        <p:txBody>
          <a:bodyPr>
            <a:normAutofit/>
          </a:bodyPr>
          <a:lstStyle/>
          <a:p>
            <a:pPr marL="0" indent="0">
              <a:buNone/>
            </a:pPr>
            <a:r>
              <a:rPr lang="en-US" dirty="0">
                <a:latin typeface="Dante" panose="02020502050200020203" pitchFamily="18" charset="0"/>
              </a:rPr>
              <a:t>A tree grows in three ways:</a:t>
            </a:r>
          </a:p>
          <a:p>
            <a:pPr marL="0" indent="0">
              <a:buNone/>
            </a:pPr>
            <a:r>
              <a:rPr lang="en-US" dirty="0">
                <a:latin typeface="Dante" panose="02020502050200020203" pitchFamily="18" charset="0"/>
              </a:rPr>
              <a:t>1.  Its crown gets taller. </a:t>
            </a:r>
          </a:p>
          <a:p>
            <a:pPr lvl="1"/>
            <a:r>
              <a:rPr lang="en-US" dirty="0">
                <a:latin typeface="Dante" panose="02020502050200020203" pitchFamily="18" charset="0"/>
              </a:rPr>
              <a:t>The branches and leaves that extend from the trunk of the tree or main stems.</a:t>
            </a:r>
          </a:p>
          <a:p>
            <a:pPr marL="0" indent="0">
              <a:buNone/>
            </a:pPr>
            <a:r>
              <a:rPr lang="en-US" dirty="0">
                <a:latin typeface="Dante" panose="02020502050200020203" pitchFamily="18" charset="0"/>
              </a:rPr>
              <a:t>2.  Its trunk gets wider. </a:t>
            </a:r>
          </a:p>
          <a:p>
            <a:pPr lvl="1"/>
            <a:r>
              <a:rPr lang="en-US" dirty="0">
                <a:latin typeface="Dante" panose="02020502050200020203" pitchFamily="18" charset="0"/>
              </a:rPr>
              <a:t>The trunk gives the tree support to help keep it from falling and holds up the crown.</a:t>
            </a:r>
          </a:p>
          <a:p>
            <a:pPr marL="0" indent="0">
              <a:buNone/>
            </a:pPr>
            <a:r>
              <a:rPr lang="en-US" dirty="0">
                <a:latin typeface="Dante" panose="02020502050200020203" pitchFamily="18" charset="0"/>
              </a:rPr>
              <a:t>3.  Its roots go deeper into the soil. </a:t>
            </a:r>
          </a:p>
          <a:p>
            <a:pPr lvl="1"/>
            <a:r>
              <a:rPr lang="en-US" dirty="0">
                <a:latin typeface="Dante" panose="02020502050200020203" pitchFamily="18" charset="0"/>
              </a:rPr>
              <a:t>The roots go down very deep and hold the tree in place.</a:t>
            </a:r>
          </a:p>
          <a:p>
            <a:endParaRPr lang="en-US" dirty="0"/>
          </a:p>
          <a:p>
            <a:endParaRPr lang="en-US" dirty="0"/>
          </a:p>
        </p:txBody>
      </p:sp>
      <p:pic>
        <p:nvPicPr>
          <p:cNvPr id="5" name="Picture 4" descr="Season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7134" y="1212427"/>
            <a:ext cx="3175000" cy="1206500"/>
          </a:xfrm>
          <a:prstGeom prst="rect">
            <a:avLst/>
          </a:prstGeom>
        </p:spPr>
      </p:pic>
      <p:pic>
        <p:nvPicPr>
          <p:cNvPr id="6" name="Picture 5" descr="A picture containing cat, indoor, looking, sitting&#10;&#10;Description automatically generated">
            <a:extLst>
              <a:ext uri="{FF2B5EF4-FFF2-40B4-BE49-F238E27FC236}">
                <a16:creationId xmlns:a16="http://schemas.microsoft.com/office/drawing/2014/main" id="{A9174177-50B8-4FB6-B7DC-A37DB488A246}"/>
              </a:ext>
            </a:extLst>
          </p:cNvPr>
          <p:cNvPicPr>
            <a:picLocks noChangeAspect="1"/>
          </p:cNvPicPr>
          <p:nvPr/>
        </p:nvPicPr>
        <p:blipFill>
          <a:blip r:embed="rId4">
            <a:alphaModFix amt="20000"/>
          </a:blip>
          <a:stretch>
            <a:fillRect/>
          </a:stretch>
        </p:blipFill>
        <p:spPr>
          <a:xfrm>
            <a:off x="-102638" y="5771538"/>
            <a:ext cx="9144000" cy="1140111"/>
          </a:xfrm>
          <a:prstGeom prst="rect">
            <a:avLst/>
          </a:prstGeom>
          <a:ln>
            <a:noFill/>
          </a:ln>
          <a:effectLst>
            <a:softEdge rad="112500"/>
          </a:effectLst>
        </p:spPr>
      </p:pic>
      <p:pic>
        <p:nvPicPr>
          <p:cNvPr id="7" name="Picture 6" descr="A close up of a tree&#10;&#10;Description automatically generated">
            <a:extLst>
              <a:ext uri="{FF2B5EF4-FFF2-40B4-BE49-F238E27FC236}">
                <a16:creationId xmlns:a16="http://schemas.microsoft.com/office/drawing/2014/main" id="{1A7F959B-3184-4FF3-9214-51CCD203D8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447101">
            <a:off x="8087674" y="5827064"/>
            <a:ext cx="1044057" cy="994124"/>
          </a:xfrm>
          <a:prstGeom prst="rect">
            <a:avLst/>
          </a:prstGeom>
        </p:spPr>
      </p:pic>
      <p:pic>
        <p:nvPicPr>
          <p:cNvPr id="8" name="Picture 7" descr="A picture containing table, woman, people, holding&#10;&#10;Description automatically generated">
            <a:extLst>
              <a:ext uri="{FF2B5EF4-FFF2-40B4-BE49-F238E27FC236}">
                <a16:creationId xmlns:a16="http://schemas.microsoft.com/office/drawing/2014/main" id="{54555101-3A21-4F0E-AB3C-171E1478C90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7205" y="5807721"/>
            <a:ext cx="1184984" cy="1032809"/>
          </a:xfrm>
          <a:prstGeom prst="rect">
            <a:avLst/>
          </a:prstGeom>
        </p:spPr>
      </p:pic>
      <p:sp>
        <p:nvSpPr>
          <p:cNvPr id="9" name="TextBox 8">
            <a:extLst>
              <a:ext uri="{FF2B5EF4-FFF2-40B4-BE49-F238E27FC236}">
                <a16:creationId xmlns:a16="http://schemas.microsoft.com/office/drawing/2014/main" id="{0F92DD4C-2FB5-494E-9BC4-6E6A71A133FA}"/>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7"/>
              </a:rPr>
              <a:t>www.nacdnet.org</a:t>
            </a:r>
            <a:r>
              <a:rPr lang="en-US" sz="1000" dirty="0"/>
              <a:t> </a:t>
            </a:r>
          </a:p>
        </p:txBody>
      </p:sp>
      <p:pic>
        <p:nvPicPr>
          <p:cNvPr id="10" name="Picture 9" descr="A close up of a sign&#10;&#10;Description automatically generated">
            <a:extLst>
              <a:ext uri="{FF2B5EF4-FFF2-40B4-BE49-F238E27FC236}">
                <a16:creationId xmlns:a16="http://schemas.microsoft.com/office/drawing/2014/main" id="{588989BB-C66F-4F6F-9AD0-4FE8DE041B4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extLst>
      <p:ext uri="{BB962C8B-B14F-4D97-AF65-F5344CB8AC3E}">
        <p14:creationId xmlns:p14="http://schemas.microsoft.com/office/powerpoint/2010/main" val="222712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26012" y="369884"/>
            <a:ext cx="7886700" cy="973908"/>
          </a:xfrm>
        </p:spPr>
        <p:txBody>
          <a:bodyPr>
            <a:normAutofit/>
          </a:bodyPr>
          <a:lstStyle/>
          <a:p>
            <a:pPr algn="ctr"/>
            <a:r>
              <a:rPr lang="en-US" b="1" dirty="0">
                <a:latin typeface="Dante" panose="02020502050200020203" pitchFamily="18" charset="0"/>
              </a:rPr>
              <a:t>Not all trees are alike.</a:t>
            </a:r>
          </a:p>
        </p:txBody>
      </p:sp>
      <p:pic>
        <p:nvPicPr>
          <p:cNvPr id="4" name="Picture 3" descr="DeciduousVsConiferou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7396" y="1271727"/>
            <a:ext cx="4572000" cy="4773168"/>
          </a:xfrm>
          <a:prstGeom prst="rect">
            <a:avLst/>
          </a:prstGeom>
        </p:spPr>
      </p:pic>
      <p:pic>
        <p:nvPicPr>
          <p:cNvPr id="5" name="Picture 4" descr="A picture containing cat, indoor, looking, sitting&#10;&#10;Description automatically generated">
            <a:extLst>
              <a:ext uri="{FF2B5EF4-FFF2-40B4-BE49-F238E27FC236}">
                <a16:creationId xmlns:a16="http://schemas.microsoft.com/office/drawing/2014/main" id="{30A656C1-57D4-4880-BB4F-F4273F962F8A}"/>
              </a:ext>
            </a:extLst>
          </p:cNvPr>
          <p:cNvPicPr>
            <a:picLocks noChangeAspect="1"/>
          </p:cNvPicPr>
          <p:nvPr/>
        </p:nvPicPr>
        <p:blipFill>
          <a:blip r:embed="rId4">
            <a:alphaModFix amt="20000"/>
          </a:blip>
          <a:stretch>
            <a:fillRect/>
          </a:stretch>
        </p:blipFill>
        <p:spPr>
          <a:xfrm>
            <a:off x="-102638" y="5771538"/>
            <a:ext cx="9144000" cy="1140111"/>
          </a:xfrm>
          <a:prstGeom prst="rect">
            <a:avLst/>
          </a:prstGeom>
          <a:ln>
            <a:noFill/>
          </a:ln>
          <a:effectLst>
            <a:softEdge rad="112500"/>
          </a:effectLst>
        </p:spPr>
      </p:pic>
      <p:pic>
        <p:nvPicPr>
          <p:cNvPr id="6" name="Picture 5" descr="A close up of a tree&#10;&#10;Description automatically generated">
            <a:extLst>
              <a:ext uri="{FF2B5EF4-FFF2-40B4-BE49-F238E27FC236}">
                <a16:creationId xmlns:a16="http://schemas.microsoft.com/office/drawing/2014/main" id="{1712A3EF-0598-4DBD-AE04-DBA21C1D17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447101">
            <a:off x="8087674" y="5827064"/>
            <a:ext cx="1044057" cy="994124"/>
          </a:xfrm>
          <a:prstGeom prst="rect">
            <a:avLst/>
          </a:prstGeom>
        </p:spPr>
      </p:pic>
      <p:pic>
        <p:nvPicPr>
          <p:cNvPr id="7" name="Picture 6" descr="A picture containing table, woman, people, holding&#10;&#10;Description automatically generated">
            <a:extLst>
              <a:ext uri="{FF2B5EF4-FFF2-40B4-BE49-F238E27FC236}">
                <a16:creationId xmlns:a16="http://schemas.microsoft.com/office/drawing/2014/main" id="{84A7126C-FE07-413F-9B17-150CA9254F2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7205" y="5807721"/>
            <a:ext cx="1184984" cy="1032809"/>
          </a:xfrm>
          <a:prstGeom prst="rect">
            <a:avLst/>
          </a:prstGeom>
        </p:spPr>
      </p:pic>
      <p:sp>
        <p:nvSpPr>
          <p:cNvPr id="9" name="Rectangle 8">
            <a:extLst>
              <a:ext uri="{FF2B5EF4-FFF2-40B4-BE49-F238E27FC236}">
                <a16:creationId xmlns:a16="http://schemas.microsoft.com/office/drawing/2014/main" id="{6317874D-3859-4049-8F1D-7969AA9BD197}"/>
              </a:ext>
            </a:extLst>
          </p:cNvPr>
          <p:cNvSpPr/>
          <p:nvPr/>
        </p:nvSpPr>
        <p:spPr>
          <a:xfrm>
            <a:off x="672764" y="2432248"/>
            <a:ext cx="3684632" cy="1899815"/>
          </a:xfrm>
          <a:prstGeom prst="rect">
            <a:avLst/>
          </a:prstGeom>
        </p:spPr>
        <p:txBody>
          <a:bodyPr wrap="square">
            <a:spAutoFit/>
          </a:bodyPr>
          <a:lstStyle/>
          <a:p>
            <a:pPr>
              <a:lnSpc>
                <a:spcPct val="150000"/>
              </a:lnSpc>
            </a:pPr>
            <a:r>
              <a:rPr lang="en-US" sz="2000" dirty="0">
                <a:latin typeface="Dante" panose="02020502050200020203" pitchFamily="18" charset="0"/>
              </a:rPr>
              <a:t>There are two basic types of trees to look for:</a:t>
            </a:r>
          </a:p>
          <a:p>
            <a:pPr marL="285750" indent="-285750">
              <a:lnSpc>
                <a:spcPct val="150000"/>
              </a:lnSpc>
              <a:buFont typeface="Arial" panose="020B0604020202020204" pitchFamily="34" charset="0"/>
              <a:buChar char="•"/>
            </a:pPr>
            <a:r>
              <a:rPr lang="en-US" sz="2000" dirty="0">
                <a:latin typeface="Dante" panose="02020502050200020203" pitchFamily="18" charset="0"/>
              </a:rPr>
              <a:t>deciduous or hardwoods and </a:t>
            </a:r>
          </a:p>
          <a:p>
            <a:pPr marL="285750" indent="-285750">
              <a:lnSpc>
                <a:spcPct val="150000"/>
              </a:lnSpc>
              <a:buFont typeface="Arial" panose="020B0604020202020204" pitchFamily="34" charset="0"/>
              <a:buChar char="•"/>
            </a:pPr>
            <a:r>
              <a:rPr lang="en-US" sz="2000" dirty="0">
                <a:latin typeface="Dante" panose="02020502050200020203" pitchFamily="18" charset="0"/>
              </a:rPr>
              <a:t>coniferous or softwoods</a:t>
            </a:r>
          </a:p>
        </p:txBody>
      </p:sp>
      <p:sp>
        <p:nvSpPr>
          <p:cNvPr id="8" name="TextBox 7">
            <a:extLst>
              <a:ext uri="{FF2B5EF4-FFF2-40B4-BE49-F238E27FC236}">
                <a16:creationId xmlns:a16="http://schemas.microsoft.com/office/drawing/2014/main" id="{79116BCC-B146-4805-89EF-0C1A4C063A8F}"/>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7"/>
              </a:rPr>
              <a:t>www.nacdnet.org</a:t>
            </a:r>
            <a:r>
              <a:rPr lang="en-US" sz="1000" dirty="0"/>
              <a:t> </a:t>
            </a:r>
          </a:p>
        </p:txBody>
      </p:sp>
      <p:pic>
        <p:nvPicPr>
          <p:cNvPr id="10" name="Picture 9" descr="A close up of a sign&#10;&#10;Description automatically generated">
            <a:extLst>
              <a:ext uri="{FF2B5EF4-FFF2-40B4-BE49-F238E27FC236}">
                <a16:creationId xmlns:a16="http://schemas.microsoft.com/office/drawing/2014/main" id="{24092025-C4F5-4BFE-877E-B593D60EF28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extLst>
      <p:ext uri="{BB962C8B-B14F-4D97-AF65-F5344CB8AC3E}">
        <p14:creationId xmlns:p14="http://schemas.microsoft.com/office/powerpoint/2010/main" val="2035196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93302" y="274639"/>
            <a:ext cx="4357396" cy="1143000"/>
          </a:xfrm>
        </p:spPr>
        <p:txBody>
          <a:bodyPr>
            <a:normAutofit/>
          </a:bodyPr>
          <a:lstStyle/>
          <a:p>
            <a:pPr algn="ctr"/>
            <a:r>
              <a:rPr lang="en-US" b="1" dirty="0">
                <a:latin typeface="Dante" panose="02020502050200020203" pitchFamily="18" charset="0"/>
              </a:rPr>
              <a:t>Forest's work 24/7!</a:t>
            </a:r>
          </a:p>
        </p:txBody>
      </p:sp>
      <p:pic>
        <p:nvPicPr>
          <p:cNvPr id="4" name="Content Placeholder 3" descr="247.jpg"/>
          <p:cNvPicPr>
            <a:picLocks noGrp="1" noChangeAspect="1"/>
          </p:cNvPicPr>
          <p:nvPr>
            <p:ph idx="1"/>
          </p:nvPr>
        </p:nvPicPr>
        <p:blipFill rotWithShape="1">
          <a:blip r:embed="rId3">
            <a:extLst>
              <a:ext uri="{28A0092B-C50C-407E-A947-70E740481C1C}">
                <a14:useLocalDpi xmlns:a14="http://schemas.microsoft.com/office/drawing/2010/main" val="0"/>
              </a:ext>
            </a:extLst>
          </a:blip>
          <a:srcRect t="-463" b="32313"/>
          <a:stretch/>
        </p:blipFill>
        <p:spPr>
          <a:xfrm>
            <a:off x="680030" y="1618715"/>
            <a:ext cx="7783939" cy="3312514"/>
          </a:xfrm>
          <a:prstGeom prst="rect">
            <a:avLst/>
          </a:prstGeom>
          <a:ln>
            <a:noFill/>
          </a:ln>
          <a:effectLst>
            <a:outerShdw blurRad="292100" dist="139700" dir="2700000" algn="tl" rotWithShape="0">
              <a:srgbClr val="333333">
                <a:alpha val="65000"/>
              </a:srgbClr>
            </a:outerShdw>
          </a:effectLst>
        </p:spPr>
      </p:pic>
      <p:pic>
        <p:nvPicPr>
          <p:cNvPr id="5" name="Picture 4" descr="A picture containing cat, indoor, looking, sitting&#10;&#10;Description automatically generated">
            <a:extLst>
              <a:ext uri="{FF2B5EF4-FFF2-40B4-BE49-F238E27FC236}">
                <a16:creationId xmlns:a16="http://schemas.microsoft.com/office/drawing/2014/main" id="{5D43F1F4-B23B-49EB-BA75-BA56860D8869}"/>
              </a:ext>
            </a:extLst>
          </p:cNvPr>
          <p:cNvPicPr>
            <a:picLocks noChangeAspect="1"/>
          </p:cNvPicPr>
          <p:nvPr/>
        </p:nvPicPr>
        <p:blipFill>
          <a:blip r:embed="rId4">
            <a:alphaModFix amt="20000"/>
          </a:blip>
          <a:stretch>
            <a:fillRect/>
          </a:stretch>
        </p:blipFill>
        <p:spPr>
          <a:xfrm>
            <a:off x="-102638" y="5771538"/>
            <a:ext cx="9144000" cy="1140111"/>
          </a:xfrm>
          <a:prstGeom prst="rect">
            <a:avLst/>
          </a:prstGeom>
          <a:ln>
            <a:noFill/>
          </a:ln>
          <a:effectLst>
            <a:softEdge rad="112500"/>
          </a:effectLst>
        </p:spPr>
      </p:pic>
      <p:pic>
        <p:nvPicPr>
          <p:cNvPr id="6" name="Picture 5" descr="A close up of a tree&#10;&#10;Description automatically generated">
            <a:extLst>
              <a:ext uri="{FF2B5EF4-FFF2-40B4-BE49-F238E27FC236}">
                <a16:creationId xmlns:a16="http://schemas.microsoft.com/office/drawing/2014/main" id="{DE368E35-9852-4889-BCB9-F590221B477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447101">
            <a:off x="8087674" y="5827064"/>
            <a:ext cx="1044057" cy="994124"/>
          </a:xfrm>
          <a:prstGeom prst="rect">
            <a:avLst/>
          </a:prstGeom>
        </p:spPr>
      </p:pic>
      <p:pic>
        <p:nvPicPr>
          <p:cNvPr id="7" name="Picture 6" descr="A picture containing table, woman, people, holding&#10;&#10;Description automatically generated">
            <a:extLst>
              <a:ext uri="{FF2B5EF4-FFF2-40B4-BE49-F238E27FC236}">
                <a16:creationId xmlns:a16="http://schemas.microsoft.com/office/drawing/2014/main" id="{DA524BA0-E9F3-47B5-B4AB-460580F0F28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7205" y="5807721"/>
            <a:ext cx="1184984" cy="1032809"/>
          </a:xfrm>
          <a:prstGeom prst="rect">
            <a:avLst/>
          </a:prstGeom>
        </p:spPr>
      </p:pic>
      <p:sp>
        <p:nvSpPr>
          <p:cNvPr id="8" name="TextBox 7">
            <a:extLst>
              <a:ext uri="{FF2B5EF4-FFF2-40B4-BE49-F238E27FC236}">
                <a16:creationId xmlns:a16="http://schemas.microsoft.com/office/drawing/2014/main" id="{106FD898-03B3-4C77-9B11-E3B86897D033}"/>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7"/>
              </a:rPr>
              <a:t>www.nacdnet.org</a:t>
            </a:r>
            <a:r>
              <a:rPr lang="en-US" sz="1000" dirty="0"/>
              <a:t> </a:t>
            </a:r>
          </a:p>
        </p:txBody>
      </p:sp>
      <p:pic>
        <p:nvPicPr>
          <p:cNvPr id="9" name="Picture 8" descr="A close up of a sign&#10;&#10;Description automatically generated">
            <a:extLst>
              <a:ext uri="{FF2B5EF4-FFF2-40B4-BE49-F238E27FC236}">
                <a16:creationId xmlns:a16="http://schemas.microsoft.com/office/drawing/2014/main" id="{426F1B7D-D51C-4269-B77D-E05B3A60EF8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extLst>
      <p:ext uri="{BB962C8B-B14F-4D97-AF65-F5344CB8AC3E}">
        <p14:creationId xmlns:p14="http://schemas.microsoft.com/office/powerpoint/2010/main" val="1153690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How </a:t>
            </a:r>
            <a:r>
              <a:rPr lang="en-US" b="1" dirty="0">
                <a:latin typeface="Dante" panose="02020502050200020203" pitchFamily="18" charset="0"/>
              </a:rPr>
              <a:t>many</a:t>
            </a:r>
            <a:r>
              <a:rPr lang="en-US" b="1" dirty="0"/>
              <a:t> trees do we need to breathe?  </a:t>
            </a:r>
          </a:p>
        </p:txBody>
      </p:sp>
      <p:pic>
        <p:nvPicPr>
          <p:cNvPr id="5" name="Picture 4" descr="A picture containing cat, indoor, looking, sitting&#10;&#10;Description automatically generated">
            <a:extLst>
              <a:ext uri="{FF2B5EF4-FFF2-40B4-BE49-F238E27FC236}">
                <a16:creationId xmlns:a16="http://schemas.microsoft.com/office/drawing/2014/main" id="{BE30FD65-057B-4F56-BD82-65692536941D}"/>
              </a:ext>
            </a:extLst>
          </p:cNvPr>
          <p:cNvPicPr>
            <a:picLocks noChangeAspect="1"/>
          </p:cNvPicPr>
          <p:nvPr/>
        </p:nvPicPr>
        <p:blipFill>
          <a:blip r:embed="rId3">
            <a:alphaModFix amt="20000"/>
          </a:blip>
          <a:stretch>
            <a:fillRect/>
          </a:stretch>
        </p:blipFill>
        <p:spPr>
          <a:xfrm>
            <a:off x="-102638" y="5771538"/>
            <a:ext cx="9144000" cy="1140111"/>
          </a:xfrm>
          <a:prstGeom prst="rect">
            <a:avLst/>
          </a:prstGeom>
          <a:ln>
            <a:noFill/>
          </a:ln>
          <a:effectLst>
            <a:softEdge rad="112500"/>
          </a:effectLst>
        </p:spPr>
      </p:pic>
      <p:pic>
        <p:nvPicPr>
          <p:cNvPr id="6" name="Picture 5" descr="A close up of a tree&#10;&#10;Description automatically generated">
            <a:extLst>
              <a:ext uri="{FF2B5EF4-FFF2-40B4-BE49-F238E27FC236}">
                <a16:creationId xmlns:a16="http://schemas.microsoft.com/office/drawing/2014/main" id="{7BB36AA4-7C13-4114-8E31-1BB1B4562A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447101">
            <a:off x="8087674" y="5827064"/>
            <a:ext cx="1044057" cy="994124"/>
          </a:xfrm>
          <a:prstGeom prst="rect">
            <a:avLst/>
          </a:prstGeom>
        </p:spPr>
      </p:pic>
      <p:pic>
        <p:nvPicPr>
          <p:cNvPr id="7" name="Picture 6" descr="A picture containing table, woman, people, holding&#10;&#10;Description automatically generated">
            <a:extLst>
              <a:ext uri="{FF2B5EF4-FFF2-40B4-BE49-F238E27FC236}">
                <a16:creationId xmlns:a16="http://schemas.microsoft.com/office/drawing/2014/main" id="{EB4F49F9-062A-43D7-B8D0-C4773D4860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205" y="5807721"/>
            <a:ext cx="1184984" cy="1032809"/>
          </a:xfrm>
          <a:prstGeom prst="rect">
            <a:avLst/>
          </a:prstGeom>
        </p:spPr>
      </p:pic>
      <p:pic>
        <p:nvPicPr>
          <p:cNvPr id="8" name="Picture 7" descr="A tree in a forest&#10;&#10;Description automatically generated">
            <a:extLst>
              <a:ext uri="{FF2B5EF4-FFF2-40B4-BE49-F238E27FC236}">
                <a16:creationId xmlns:a16="http://schemas.microsoft.com/office/drawing/2014/main" id="{2115167F-5B7F-4DE1-A67B-52611F3C24D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62949" y="1755368"/>
            <a:ext cx="5818102" cy="3853548"/>
          </a:xfrm>
          <a:prstGeom prst="rect">
            <a:avLst/>
          </a:prstGeom>
        </p:spPr>
      </p:pic>
      <p:sp>
        <p:nvSpPr>
          <p:cNvPr id="9" name="TextBox 8">
            <a:extLst>
              <a:ext uri="{FF2B5EF4-FFF2-40B4-BE49-F238E27FC236}">
                <a16:creationId xmlns:a16="http://schemas.microsoft.com/office/drawing/2014/main" id="{A8574AB8-AFBA-437E-BD9F-F1CCBDD3709C}"/>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7"/>
              </a:rPr>
              <a:t>www.nacdnet.org</a:t>
            </a:r>
            <a:r>
              <a:rPr lang="en-US" sz="1000" dirty="0"/>
              <a:t> </a:t>
            </a:r>
          </a:p>
        </p:txBody>
      </p:sp>
      <p:pic>
        <p:nvPicPr>
          <p:cNvPr id="10" name="Picture 9" descr="A close up of a sign&#10;&#10;Description automatically generated">
            <a:extLst>
              <a:ext uri="{FF2B5EF4-FFF2-40B4-BE49-F238E27FC236}">
                <a16:creationId xmlns:a16="http://schemas.microsoft.com/office/drawing/2014/main" id="{8FF07E7C-B420-493A-A863-E6B38987DA5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extLst>
      <p:ext uri="{BB962C8B-B14F-4D97-AF65-F5344CB8AC3E}">
        <p14:creationId xmlns:p14="http://schemas.microsoft.com/office/powerpoint/2010/main" val="2729523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1779"/>
            <a:ext cx="7886700" cy="1325563"/>
          </a:xfrm>
        </p:spPr>
        <p:txBody>
          <a:bodyPr>
            <a:normAutofit/>
          </a:bodyPr>
          <a:lstStyle/>
          <a:p>
            <a:pPr algn="ctr"/>
            <a:r>
              <a:rPr lang="en-US" b="1" dirty="0">
                <a:latin typeface="Dante" panose="02020502050200020203" pitchFamily="18" charset="0"/>
              </a:rPr>
              <a:t>We aren't the only ones who need trees!</a:t>
            </a:r>
          </a:p>
        </p:txBody>
      </p:sp>
      <p:sp>
        <p:nvSpPr>
          <p:cNvPr id="3" name="Content Placeholder 2"/>
          <p:cNvSpPr>
            <a:spLocks noGrp="1"/>
          </p:cNvSpPr>
          <p:nvPr>
            <p:ph idx="1"/>
          </p:nvPr>
        </p:nvSpPr>
        <p:spPr>
          <a:xfrm>
            <a:off x="302496" y="2021568"/>
            <a:ext cx="6275586" cy="3026293"/>
          </a:xfrm>
        </p:spPr>
        <p:txBody>
          <a:bodyPr>
            <a:normAutofit/>
          </a:bodyPr>
          <a:lstStyle/>
          <a:p>
            <a:pPr marL="0" indent="0">
              <a:buNone/>
            </a:pPr>
            <a:r>
              <a:rPr lang="en-US" sz="2000" dirty="0"/>
              <a:t>Animals and people use trees in the same way! </a:t>
            </a:r>
          </a:p>
          <a:p>
            <a:r>
              <a:rPr lang="en-US" sz="2000" dirty="0"/>
              <a:t>For a home - we build our homes from trees and some animals use trees as their home.</a:t>
            </a:r>
          </a:p>
          <a:p>
            <a:r>
              <a:rPr lang="en-US" sz="2000" dirty="0"/>
              <a:t>Food source - both humans and animals eat nuts and fruits that grow on trees.</a:t>
            </a:r>
          </a:p>
          <a:p>
            <a:r>
              <a:rPr lang="en-US" sz="2000" dirty="0"/>
              <a:t>Keeping cool - both animals and humans use the shade from trees to keep cool.</a:t>
            </a:r>
          </a:p>
          <a:p>
            <a:r>
              <a:rPr lang="en-US" sz="2000" dirty="0"/>
              <a:t>What other ways can you think of?</a:t>
            </a:r>
          </a:p>
          <a:p>
            <a:endParaRPr lang="en-US" dirty="0"/>
          </a:p>
        </p:txBody>
      </p:sp>
      <p:pic>
        <p:nvPicPr>
          <p:cNvPr id="4" name="Picture 3" descr="A picture containing cat, indoor, looking, sitting&#10;&#10;Description automatically generated">
            <a:extLst>
              <a:ext uri="{FF2B5EF4-FFF2-40B4-BE49-F238E27FC236}">
                <a16:creationId xmlns:a16="http://schemas.microsoft.com/office/drawing/2014/main" id="{128BEDB9-A852-4000-9A64-D8034FBC7D16}"/>
              </a:ext>
            </a:extLst>
          </p:cNvPr>
          <p:cNvPicPr>
            <a:picLocks noChangeAspect="1"/>
          </p:cNvPicPr>
          <p:nvPr/>
        </p:nvPicPr>
        <p:blipFill>
          <a:blip r:embed="rId3">
            <a:alphaModFix amt="20000"/>
          </a:blip>
          <a:stretch>
            <a:fillRect/>
          </a:stretch>
        </p:blipFill>
        <p:spPr>
          <a:xfrm>
            <a:off x="-102638" y="5771538"/>
            <a:ext cx="9144000" cy="1140111"/>
          </a:xfrm>
          <a:prstGeom prst="rect">
            <a:avLst/>
          </a:prstGeom>
          <a:ln>
            <a:noFill/>
          </a:ln>
          <a:effectLst>
            <a:softEdge rad="112500"/>
          </a:effectLst>
        </p:spPr>
      </p:pic>
      <p:pic>
        <p:nvPicPr>
          <p:cNvPr id="5" name="Picture 4" descr="A close up of a tree&#10;&#10;Description automatically generated">
            <a:extLst>
              <a:ext uri="{FF2B5EF4-FFF2-40B4-BE49-F238E27FC236}">
                <a16:creationId xmlns:a16="http://schemas.microsoft.com/office/drawing/2014/main" id="{AED120F9-2426-42B9-88B5-B1FBE9A2AB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447101">
            <a:off x="8087674" y="5827064"/>
            <a:ext cx="1044057" cy="994124"/>
          </a:xfrm>
          <a:prstGeom prst="rect">
            <a:avLst/>
          </a:prstGeom>
        </p:spPr>
      </p:pic>
      <p:pic>
        <p:nvPicPr>
          <p:cNvPr id="6" name="Picture 5" descr="A picture containing table, woman, people, holding&#10;&#10;Description automatically generated">
            <a:extLst>
              <a:ext uri="{FF2B5EF4-FFF2-40B4-BE49-F238E27FC236}">
                <a16:creationId xmlns:a16="http://schemas.microsoft.com/office/drawing/2014/main" id="{F8A41D3B-3AB3-4698-8ABB-F1DFC57ED13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205" y="5807721"/>
            <a:ext cx="1184984" cy="1032809"/>
          </a:xfrm>
          <a:prstGeom prst="rect">
            <a:avLst/>
          </a:prstGeom>
        </p:spPr>
      </p:pic>
      <p:pic>
        <p:nvPicPr>
          <p:cNvPr id="12" name="Picture 11" descr="A small bird perched on a tree branch&#10;&#10;Description automatically generated">
            <a:extLst>
              <a:ext uri="{FF2B5EF4-FFF2-40B4-BE49-F238E27FC236}">
                <a16:creationId xmlns:a16="http://schemas.microsoft.com/office/drawing/2014/main" id="{75DC0968-F17A-4B86-A8CD-A65E28E7D1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93351" y="1324642"/>
            <a:ext cx="1653666" cy="1509992"/>
          </a:xfrm>
          <a:prstGeom prst="rect">
            <a:avLst/>
          </a:prstGeom>
        </p:spPr>
      </p:pic>
      <p:pic>
        <p:nvPicPr>
          <p:cNvPr id="14" name="Picture 13" descr="A squirrel standing on a dry grass field&#10;&#10;Description automatically generated">
            <a:extLst>
              <a:ext uri="{FF2B5EF4-FFF2-40B4-BE49-F238E27FC236}">
                <a16:creationId xmlns:a16="http://schemas.microsoft.com/office/drawing/2014/main" id="{671B32C1-5B49-4BF8-924C-C1E9087E410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93350" y="2877071"/>
            <a:ext cx="1653666" cy="1641425"/>
          </a:xfrm>
          <a:prstGeom prst="rect">
            <a:avLst/>
          </a:prstGeom>
        </p:spPr>
      </p:pic>
      <p:pic>
        <p:nvPicPr>
          <p:cNvPr id="18" name="Picture 17" descr="A deer looking at the camera&#10;&#10;Description automatically generated">
            <a:extLst>
              <a:ext uri="{FF2B5EF4-FFF2-40B4-BE49-F238E27FC236}">
                <a16:creationId xmlns:a16="http://schemas.microsoft.com/office/drawing/2014/main" id="{C5F4E51F-4E3A-4AAC-B1AE-72BAA77F0E8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93350" y="4562791"/>
            <a:ext cx="1656602" cy="1155092"/>
          </a:xfrm>
          <a:prstGeom prst="rect">
            <a:avLst/>
          </a:prstGeom>
        </p:spPr>
      </p:pic>
      <p:sp>
        <p:nvSpPr>
          <p:cNvPr id="10" name="TextBox 9">
            <a:extLst>
              <a:ext uri="{FF2B5EF4-FFF2-40B4-BE49-F238E27FC236}">
                <a16:creationId xmlns:a16="http://schemas.microsoft.com/office/drawing/2014/main" id="{57AC1E62-83D6-45F2-81B2-D1788F248C82}"/>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9"/>
              </a:rPr>
              <a:t>www.nacdnet.org</a:t>
            </a:r>
            <a:r>
              <a:rPr lang="en-US" sz="1000" dirty="0"/>
              <a:t> </a:t>
            </a:r>
          </a:p>
        </p:txBody>
      </p:sp>
      <p:pic>
        <p:nvPicPr>
          <p:cNvPr id="11" name="Picture 10" descr="A close up of a sign&#10;&#10;Description automatically generated">
            <a:extLst>
              <a:ext uri="{FF2B5EF4-FFF2-40B4-BE49-F238E27FC236}">
                <a16:creationId xmlns:a16="http://schemas.microsoft.com/office/drawing/2014/main" id="{60649DD6-0B23-413A-86AE-0DB8FAFAB0E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extLst>
      <p:ext uri="{BB962C8B-B14F-4D97-AF65-F5344CB8AC3E}">
        <p14:creationId xmlns:p14="http://schemas.microsoft.com/office/powerpoint/2010/main" val="608302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latin typeface="Dante" panose="02020502050200020203" pitchFamily="18" charset="0"/>
              </a:rPr>
              <a:t>Thousands of years and still alive!</a:t>
            </a:r>
          </a:p>
        </p:txBody>
      </p:sp>
      <p:pic>
        <p:nvPicPr>
          <p:cNvPr id="5" name="Picture 4" descr="BristleconePi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0593" y="1563746"/>
            <a:ext cx="3686105" cy="4423326"/>
          </a:xfrm>
          <a:prstGeom prst="rect">
            <a:avLst/>
          </a:prstGeom>
        </p:spPr>
      </p:pic>
      <p:pic>
        <p:nvPicPr>
          <p:cNvPr id="4" name="Picture 3" descr="A picture containing cat, indoor, looking, sitting&#10;&#10;Description automatically generated">
            <a:extLst>
              <a:ext uri="{FF2B5EF4-FFF2-40B4-BE49-F238E27FC236}">
                <a16:creationId xmlns:a16="http://schemas.microsoft.com/office/drawing/2014/main" id="{2B4E20F6-1CE2-48CB-8D8C-929D2D4A69DC}"/>
              </a:ext>
            </a:extLst>
          </p:cNvPr>
          <p:cNvPicPr>
            <a:picLocks noChangeAspect="1"/>
          </p:cNvPicPr>
          <p:nvPr/>
        </p:nvPicPr>
        <p:blipFill>
          <a:blip r:embed="rId4">
            <a:alphaModFix amt="20000"/>
          </a:blip>
          <a:stretch>
            <a:fillRect/>
          </a:stretch>
        </p:blipFill>
        <p:spPr>
          <a:xfrm>
            <a:off x="-102638" y="5771538"/>
            <a:ext cx="9144000" cy="1140111"/>
          </a:xfrm>
          <a:prstGeom prst="rect">
            <a:avLst/>
          </a:prstGeom>
          <a:ln>
            <a:noFill/>
          </a:ln>
          <a:effectLst>
            <a:softEdge rad="112500"/>
          </a:effectLst>
        </p:spPr>
      </p:pic>
      <p:pic>
        <p:nvPicPr>
          <p:cNvPr id="6" name="Picture 5" descr="A close up of a tree&#10;&#10;Description automatically generated">
            <a:extLst>
              <a:ext uri="{FF2B5EF4-FFF2-40B4-BE49-F238E27FC236}">
                <a16:creationId xmlns:a16="http://schemas.microsoft.com/office/drawing/2014/main" id="{5532B909-C4BD-4CAA-99EE-1F265A26B89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447101">
            <a:off x="8087674" y="5827064"/>
            <a:ext cx="1044057" cy="994124"/>
          </a:xfrm>
          <a:prstGeom prst="rect">
            <a:avLst/>
          </a:prstGeom>
        </p:spPr>
      </p:pic>
      <p:pic>
        <p:nvPicPr>
          <p:cNvPr id="7" name="Picture 6" descr="A picture containing table, woman, people, holding&#10;&#10;Description automatically generated">
            <a:extLst>
              <a:ext uri="{FF2B5EF4-FFF2-40B4-BE49-F238E27FC236}">
                <a16:creationId xmlns:a16="http://schemas.microsoft.com/office/drawing/2014/main" id="{DBE3E5DD-3B4F-44FB-8DD2-DD96FA51A0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7205" y="5807721"/>
            <a:ext cx="1184984" cy="1032809"/>
          </a:xfrm>
          <a:prstGeom prst="rect">
            <a:avLst/>
          </a:prstGeom>
        </p:spPr>
      </p:pic>
      <p:sp>
        <p:nvSpPr>
          <p:cNvPr id="3" name="Rectangle 2">
            <a:extLst>
              <a:ext uri="{FF2B5EF4-FFF2-40B4-BE49-F238E27FC236}">
                <a16:creationId xmlns:a16="http://schemas.microsoft.com/office/drawing/2014/main" id="{A384561C-CE67-427C-A5F3-A3B15EFF66C4}"/>
              </a:ext>
            </a:extLst>
          </p:cNvPr>
          <p:cNvSpPr/>
          <p:nvPr/>
        </p:nvSpPr>
        <p:spPr>
          <a:xfrm>
            <a:off x="387220" y="1971197"/>
            <a:ext cx="4572000" cy="2585323"/>
          </a:xfrm>
          <a:prstGeom prst="rect">
            <a:avLst/>
          </a:prstGeom>
        </p:spPr>
        <p:txBody>
          <a:bodyPr>
            <a:spAutoFit/>
          </a:bodyPr>
          <a:lstStyle/>
          <a:p>
            <a:pPr marL="285750" indent="-285750">
              <a:buFont typeface="Arial" panose="020B0604020202020204" pitchFamily="34" charset="0"/>
              <a:buChar char="•"/>
            </a:pPr>
            <a:r>
              <a:rPr lang="en-US" dirty="0">
                <a:latin typeface="Dante" panose="02020502050200020203" pitchFamily="18" charset="0"/>
              </a:rPr>
              <a:t>Many forests and trees living in the United States today have been alive for hundreds and even thousands of years. </a:t>
            </a:r>
          </a:p>
          <a:p>
            <a:pPr marL="285750" indent="-285750">
              <a:buFont typeface="Arial" panose="020B0604020202020204" pitchFamily="34" charset="0"/>
              <a:buChar char="•"/>
            </a:pPr>
            <a:endParaRPr lang="en-US" dirty="0">
              <a:latin typeface="Dante" panose="02020502050200020203" pitchFamily="18" charset="0"/>
            </a:endParaRPr>
          </a:p>
          <a:p>
            <a:pPr marL="285750" indent="-285750">
              <a:buFont typeface="Arial" panose="020B0604020202020204" pitchFamily="34" charset="0"/>
              <a:buChar char="•"/>
            </a:pPr>
            <a:r>
              <a:rPr lang="en-US" dirty="0">
                <a:latin typeface="Dante" panose="02020502050200020203" pitchFamily="18" charset="0"/>
              </a:rPr>
              <a:t>5,000 years ago a seed germinated on a mountain in what is now Inyo County, California. The seed grew into the oldest living organism on earth, a Bristlecone Pine tree! </a:t>
            </a:r>
          </a:p>
        </p:txBody>
      </p:sp>
      <p:sp>
        <p:nvSpPr>
          <p:cNvPr id="8" name="TextBox 7">
            <a:extLst>
              <a:ext uri="{FF2B5EF4-FFF2-40B4-BE49-F238E27FC236}">
                <a16:creationId xmlns:a16="http://schemas.microsoft.com/office/drawing/2014/main" id="{80586510-DE8A-4AA8-80C4-343002590CD8}"/>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7"/>
              </a:rPr>
              <a:t>www.nacdnet.org</a:t>
            </a:r>
            <a:r>
              <a:rPr lang="en-US" sz="1000" dirty="0"/>
              <a:t> </a:t>
            </a:r>
          </a:p>
        </p:txBody>
      </p:sp>
      <p:pic>
        <p:nvPicPr>
          <p:cNvPr id="9" name="Picture 8" descr="A close up of a sign&#10;&#10;Description automatically generated">
            <a:extLst>
              <a:ext uri="{FF2B5EF4-FFF2-40B4-BE49-F238E27FC236}">
                <a16:creationId xmlns:a16="http://schemas.microsoft.com/office/drawing/2014/main" id="{50ADFF39-DC44-41FC-96DE-5C532278614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extLst>
      <p:ext uri="{BB962C8B-B14F-4D97-AF65-F5344CB8AC3E}">
        <p14:creationId xmlns:p14="http://schemas.microsoft.com/office/powerpoint/2010/main" val="569948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latin typeface="Dante" panose="02020502050200020203" pitchFamily="18" charset="0"/>
              </a:rPr>
              <a:t>Trees are a valuable natural resource.</a:t>
            </a:r>
          </a:p>
        </p:txBody>
      </p:sp>
      <p:pic>
        <p:nvPicPr>
          <p:cNvPr id="4" name="Content Placeholder 3" descr="tree harvest.jpg"/>
          <p:cNvPicPr>
            <a:picLocks noGrp="1" noChangeAspect="1"/>
          </p:cNvPicPr>
          <p:nvPr>
            <p:ph idx="1"/>
          </p:nvPr>
        </p:nvPicPr>
        <p:blipFill>
          <a:blip r:embed="rId3">
            <a:extLst>
              <a:ext uri="{28A0092B-C50C-407E-A947-70E740481C1C}">
                <a14:useLocalDpi xmlns:a14="http://schemas.microsoft.com/office/drawing/2010/main" val="0"/>
              </a:ext>
            </a:extLst>
          </a:blip>
          <a:srcRect t="8881" b="8881"/>
          <a:stretch>
            <a:fillRect/>
          </a:stretch>
        </p:blipFill>
        <p:spPr>
          <a:xfrm>
            <a:off x="4013140" y="4327827"/>
            <a:ext cx="2690905" cy="1479894"/>
          </a:xfrm>
          <a:prstGeom prst="rect">
            <a:avLst/>
          </a:prstGeom>
          <a:ln>
            <a:noFill/>
          </a:ln>
          <a:effectLst>
            <a:outerShdw blurRad="292100" dist="139700" dir="2700000" algn="tl" rotWithShape="0">
              <a:srgbClr val="333333">
                <a:alpha val="65000"/>
              </a:srgbClr>
            </a:outerShdw>
          </a:effectLst>
        </p:spPr>
      </p:pic>
      <p:sp>
        <p:nvSpPr>
          <p:cNvPr id="5" name="Content Placeholder 2">
            <a:extLst>
              <a:ext uri="{FF2B5EF4-FFF2-40B4-BE49-F238E27FC236}">
                <a16:creationId xmlns:a16="http://schemas.microsoft.com/office/drawing/2014/main" id="{88808F01-2EC8-4A57-977E-15640210BED3}"/>
              </a:ext>
            </a:extLst>
          </p:cNvPr>
          <p:cNvSpPr txBox="1">
            <a:spLocks/>
          </p:cNvSpPr>
          <p:nvPr/>
        </p:nvSpPr>
        <p:spPr>
          <a:xfrm>
            <a:off x="628650" y="1853617"/>
            <a:ext cx="7886700" cy="25457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latin typeface="Dante" panose="02020502050200020203" pitchFamily="18" charset="0"/>
              </a:rPr>
              <a:t>Did you know:</a:t>
            </a:r>
          </a:p>
          <a:p>
            <a:r>
              <a:rPr lang="en-US" sz="2000" dirty="0">
                <a:latin typeface="Dante" panose="02020502050200020203" pitchFamily="18" charset="0"/>
              </a:rPr>
              <a:t>A single tree can absorb 48 pounds of carbon dioxide from car emissions per year.</a:t>
            </a:r>
          </a:p>
          <a:p>
            <a:r>
              <a:rPr lang="en-US" sz="2000" dirty="0">
                <a:latin typeface="Dante" panose="02020502050200020203" pitchFamily="18" charset="0"/>
              </a:rPr>
              <a:t>One large tree can remove up to 100 gallons of water out of the soil and release it into the air in a single day. </a:t>
            </a:r>
          </a:p>
          <a:p>
            <a:r>
              <a:rPr lang="en-US" sz="2000" dirty="0">
                <a:latin typeface="Dante" panose="02020502050200020203" pitchFamily="18" charset="0"/>
              </a:rPr>
              <a:t>One person uses enough wood related products per year to equal a 100 foot tree 18 inches in diameter.</a:t>
            </a:r>
          </a:p>
          <a:p>
            <a:endParaRPr lang="en-US" dirty="0"/>
          </a:p>
          <a:p>
            <a:endParaRPr lang="en-US" dirty="0"/>
          </a:p>
        </p:txBody>
      </p:sp>
      <p:pic>
        <p:nvPicPr>
          <p:cNvPr id="6" name="Picture 5" descr="A picture containing cat, indoor, looking, sitting&#10;&#10;Description automatically generated">
            <a:extLst>
              <a:ext uri="{FF2B5EF4-FFF2-40B4-BE49-F238E27FC236}">
                <a16:creationId xmlns:a16="http://schemas.microsoft.com/office/drawing/2014/main" id="{37B49BAC-617B-410B-83C6-FF238A5C72D0}"/>
              </a:ext>
            </a:extLst>
          </p:cNvPr>
          <p:cNvPicPr>
            <a:picLocks noChangeAspect="1"/>
          </p:cNvPicPr>
          <p:nvPr/>
        </p:nvPicPr>
        <p:blipFill>
          <a:blip r:embed="rId4">
            <a:alphaModFix amt="20000"/>
          </a:blip>
          <a:stretch>
            <a:fillRect/>
          </a:stretch>
        </p:blipFill>
        <p:spPr>
          <a:xfrm>
            <a:off x="-102638" y="5771538"/>
            <a:ext cx="9144000" cy="1140111"/>
          </a:xfrm>
          <a:prstGeom prst="rect">
            <a:avLst/>
          </a:prstGeom>
          <a:ln>
            <a:noFill/>
          </a:ln>
          <a:effectLst>
            <a:softEdge rad="112500"/>
          </a:effectLst>
        </p:spPr>
      </p:pic>
      <p:pic>
        <p:nvPicPr>
          <p:cNvPr id="7" name="Picture 6" descr="A close up of a tree&#10;&#10;Description automatically generated">
            <a:extLst>
              <a:ext uri="{FF2B5EF4-FFF2-40B4-BE49-F238E27FC236}">
                <a16:creationId xmlns:a16="http://schemas.microsoft.com/office/drawing/2014/main" id="{70DAC1EA-13C6-4FDD-9C30-3E22BB2582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447101">
            <a:off x="8087674" y="5827064"/>
            <a:ext cx="1044057" cy="994124"/>
          </a:xfrm>
          <a:prstGeom prst="rect">
            <a:avLst/>
          </a:prstGeom>
        </p:spPr>
      </p:pic>
      <p:pic>
        <p:nvPicPr>
          <p:cNvPr id="8" name="Picture 7" descr="A picture containing table, woman, people, holding&#10;&#10;Description automatically generated">
            <a:extLst>
              <a:ext uri="{FF2B5EF4-FFF2-40B4-BE49-F238E27FC236}">
                <a16:creationId xmlns:a16="http://schemas.microsoft.com/office/drawing/2014/main" id="{4CF166C6-964A-492D-ACF7-7857876931B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7205" y="5807721"/>
            <a:ext cx="1184984" cy="1032809"/>
          </a:xfrm>
          <a:prstGeom prst="rect">
            <a:avLst/>
          </a:prstGeom>
        </p:spPr>
      </p:pic>
      <p:sp>
        <p:nvSpPr>
          <p:cNvPr id="9" name="TextBox 8">
            <a:extLst>
              <a:ext uri="{FF2B5EF4-FFF2-40B4-BE49-F238E27FC236}">
                <a16:creationId xmlns:a16="http://schemas.microsoft.com/office/drawing/2014/main" id="{CCE06CED-93AE-4A52-B980-CB674DDCF8B4}"/>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7"/>
              </a:rPr>
              <a:t>www.nacdnet.org</a:t>
            </a:r>
            <a:r>
              <a:rPr lang="en-US" sz="1000" dirty="0"/>
              <a:t> </a:t>
            </a:r>
          </a:p>
        </p:txBody>
      </p:sp>
      <p:pic>
        <p:nvPicPr>
          <p:cNvPr id="10" name="Picture 9" descr="A close up of a sign&#10;&#10;Description automatically generated">
            <a:extLst>
              <a:ext uri="{FF2B5EF4-FFF2-40B4-BE49-F238E27FC236}">
                <a16:creationId xmlns:a16="http://schemas.microsoft.com/office/drawing/2014/main" id="{AFA8A2BD-65F7-470B-A787-0CC8533D2A9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extLst>
      <p:ext uri="{BB962C8B-B14F-4D97-AF65-F5344CB8AC3E}">
        <p14:creationId xmlns:p14="http://schemas.microsoft.com/office/powerpoint/2010/main" val="27846290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1471</TotalTime>
  <Words>2804</Words>
  <Application>Microsoft Office PowerPoint</Application>
  <PresentationFormat>On-screen Show (4:3)</PresentationFormat>
  <Paragraphs>259</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Dante</vt:lpstr>
      <vt:lpstr>Wingdings</vt:lpstr>
      <vt:lpstr>Office Theme</vt:lpstr>
      <vt:lpstr>2021 Poster Contest  Healthy Forests, Healthy Communities</vt:lpstr>
      <vt:lpstr>Have you thought about a tree today?</vt:lpstr>
      <vt:lpstr>How do trees grow?</vt:lpstr>
      <vt:lpstr>Not all trees are alike.</vt:lpstr>
      <vt:lpstr>Forest's work 24/7!</vt:lpstr>
      <vt:lpstr>How many trees do we need to breathe?  </vt:lpstr>
      <vt:lpstr>We aren't the only ones who need trees!</vt:lpstr>
      <vt:lpstr>Thousands of years and still alive!</vt:lpstr>
      <vt:lpstr>Trees are a valuable natural resource.</vt:lpstr>
      <vt:lpstr>Do Your Part</vt:lpstr>
      <vt:lpstr>Help is here!</vt:lpstr>
      <vt:lpstr>PowerPoint Presentation</vt:lpstr>
      <vt:lpstr>Poster Contest Details</vt:lpstr>
      <vt:lpstr>Poster Contest Rules</vt:lpstr>
      <vt:lpstr>Poster Contest Rules Cont.</vt:lpstr>
      <vt:lpstr>PowerPoint Presentation</vt:lpstr>
      <vt:lpstr>When forming ideas for your poster…</vt:lpstr>
      <vt:lpstr>Poster TIPS</vt:lpstr>
      <vt:lpstr>Poster TIPS Cont.</vt:lpstr>
      <vt:lpstr>Judging</vt:lpstr>
      <vt:lpstr>For Additional Information…</vt:lpstr>
      <vt:lpstr>PowerPoint Presentation</vt:lpstr>
      <vt:lpstr>Speech Contest</vt:lpstr>
      <vt:lpstr>Essay Contest</vt:lpstr>
    </vt:vector>
  </TitlesOfParts>
  <Company>NACD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Schultz</dc:creator>
  <cp:lastModifiedBy>Diana Blackwood</cp:lastModifiedBy>
  <cp:revision>49</cp:revision>
  <dcterms:created xsi:type="dcterms:W3CDTF">2016-01-22T13:31:08Z</dcterms:created>
  <dcterms:modified xsi:type="dcterms:W3CDTF">2021-02-23T18:55:33Z</dcterms:modified>
</cp:coreProperties>
</file>